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7" r:id="rId12"/>
    <p:sldId id="265" r:id="rId13"/>
    <p:sldId id="266" r:id="rId14"/>
  </p:sldIdLst>
  <p:sldSz cx="18288000" cy="10287000"/>
  <p:notesSz cx="6858000" cy="9144000"/>
  <p:embeddedFontLst>
    <p:embeddedFont>
      <p:font typeface="Arial Unicode" panose="02020500000000000000" charset="-120"/>
      <p:regular r:id="rId15"/>
    </p:embeddedFont>
    <p:embeddedFont>
      <p:font typeface="Arial Unicode Bold" panose="02020500000000000000" charset="-120"/>
      <p:regular r:id="rId16"/>
    </p:embeddedFont>
    <p:embeddedFont>
      <p:font typeface="可画动感隶书" panose="02020500000000000000" charset="-122"/>
      <p:regular r:id="rId17"/>
    </p:embeddedFont>
    <p:embeddedFont>
      <p:font typeface="AwkwardKai 拙楷體" pitchFamily="2" charset="-120"/>
      <p:regular r:id="rId18"/>
    </p:embeddedFont>
    <p:embeddedFont>
      <p:font typeface="華康中黑體" panose="020B0509000000000000" pitchFamily="49" charset="-120"/>
      <p:regular r:id="rId19"/>
    </p:embeddedFont>
    <p:embeddedFont>
      <p:font typeface="華康雅宋體" panose="02020909000000000000" pitchFamily="49" charset="-12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36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17739" y="8197093"/>
            <a:ext cx="3714061" cy="524023"/>
            <a:chOff x="0" y="0"/>
            <a:chExt cx="812800" cy="114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4679"/>
            </a:xfrm>
            <a:custGeom>
              <a:avLst/>
              <a:gdLst/>
              <a:ahLst/>
              <a:cxnLst/>
              <a:rect l="l" t="t" r="r" b="b"/>
              <a:pathLst>
                <a:path w="812800" h="114679">
                  <a:moveTo>
                    <a:pt x="406400" y="0"/>
                  </a:moveTo>
                  <a:cubicBezTo>
                    <a:pt x="181951" y="0"/>
                    <a:pt x="0" y="25672"/>
                    <a:pt x="0" y="57340"/>
                  </a:cubicBezTo>
                  <a:cubicBezTo>
                    <a:pt x="0" y="89008"/>
                    <a:pt x="181951" y="114679"/>
                    <a:pt x="406400" y="114679"/>
                  </a:cubicBezTo>
                  <a:cubicBezTo>
                    <a:pt x="630849" y="114679"/>
                    <a:pt x="812800" y="89008"/>
                    <a:pt x="812800" y="57340"/>
                  </a:cubicBezTo>
                  <a:cubicBezTo>
                    <a:pt x="812800" y="2567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ADDA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27349"/>
              <a:ext cx="660400" cy="13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02343" y="8197093"/>
            <a:ext cx="3714061" cy="524023"/>
            <a:chOff x="0" y="0"/>
            <a:chExt cx="812800" cy="114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4679"/>
            </a:xfrm>
            <a:custGeom>
              <a:avLst/>
              <a:gdLst/>
              <a:ahLst/>
              <a:cxnLst/>
              <a:rect l="l" t="t" r="r" b="b"/>
              <a:pathLst>
                <a:path w="812800" h="114679">
                  <a:moveTo>
                    <a:pt x="406400" y="0"/>
                  </a:moveTo>
                  <a:cubicBezTo>
                    <a:pt x="181951" y="0"/>
                    <a:pt x="0" y="25672"/>
                    <a:pt x="0" y="57340"/>
                  </a:cubicBezTo>
                  <a:cubicBezTo>
                    <a:pt x="0" y="89008"/>
                    <a:pt x="181951" y="114679"/>
                    <a:pt x="406400" y="114679"/>
                  </a:cubicBezTo>
                  <a:cubicBezTo>
                    <a:pt x="630849" y="114679"/>
                    <a:pt x="812800" y="89008"/>
                    <a:pt x="812800" y="57340"/>
                  </a:cubicBezTo>
                  <a:cubicBezTo>
                    <a:pt x="812800" y="2567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ADDA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27349"/>
              <a:ext cx="660400" cy="13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3355" y="3392472"/>
            <a:ext cx="1122078" cy="1483517"/>
          </a:xfrm>
          <a:custGeom>
            <a:avLst/>
            <a:gdLst/>
            <a:ahLst/>
            <a:cxnLst/>
            <a:rect l="l" t="t" r="r" b="b"/>
            <a:pathLst>
              <a:path w="1122078" h="1483517">
                <a:moveTo>
                  <a:pt x="0" y="0"/>
                </a:moveTo>
                <a:lnTo>
                  <a:pt x="1122079" y="0"/>
                </a:lnTo>
                <a:lnTo>
                  <a:pt x="1122079" y="1483517"/>
                </a:lnTo>
                <a:lnTo>
                  <a:pt x="0" y="1483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flipH="1">
            <a:off x="13888058" y="1837758"/>
            <a:ext cx="1175929" cy="1554713"/>
          </a:xfrm>
          <a:custGeom>
            <a:avLst/>
            <a:gdLst/>
            <a:ahLst/>
            <a:cxnLst/>
            <a:rect l="l" t="t" r="r" b="b"/>
            <a:pathLst>
              <a:path w="1175929" h="1554713">
                <a:moveTo>
                  <a:pt x="1175928" y="0"/>
                </a:moveTo>
                <a:lnTo>
                  <a:pt x="0" y="0"/>
                </a:lnTo>
                <a:lnTo>
                  <a:pt x="0" y="1554714"/>
                </a:lnTo>
                <a:lnTo>
                  <a:pt x="1175928" y="1554714"/>
                </a:lnTo>
                <a:lnTo>
                  <a:pt x="11759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12331191" y="204219"/>
            <a:ext cx="5818936" cy="824481"/>
          </a:xfrm>
          <a:custGeom>
            <a:avLst/>
            <a:gdLst/>
            <a:ahLst/>
            <a:cxnLst/>
            <a:rect l="l" t="t" r="r" b="b"/>
            <a:pathLst>
              <a:path w="5818936" h="824481">
                <a:moveTo>
                  <a:pt x="0" y="0"/>
                </a:moveTo>
                <a:lnTo>
                  <a:pt x="5818936" y="0"/>
                </a:lnTo>
                <a:lnTo>
                  <a:pt x="5818936" y="824481"/>
                </a:lnTo>
                <a:lnTo>
                  <a:pt x="0" y="82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3197104" y="9070563"/>
            <a:ext cx="1138521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 dirty="0" err="1">
                <a:solidFill>
                  <a:srgbClr val="EA5256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可以放一句標語</a:t>
            </a:r>
            <a:endParaRPr lang="en-US" sz="3199" b="1" dirty="0">
              <a:solidFill>
                <a:srgbClr val="EA5256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61918" y="5143500"/>
            <a:ext cx="3582471" cy="5001705"/>
          </a:xfrm>
          <a:custGeom>
            <a:avLst/>
            <a:gdLst/>
            <a:ahLst/>
            <a:cxnLst/>
            <a:rect l="l" t="t" r="r" b="b"/>
            <a:pathLst>
              <a:path w="3582471" h="5001705">
                <a:moveTo>
                  <a:pt x="0" y="0"/>
                </a:moveTo>
                <a:lnTo>
                  <a:pt x="3582471" y="0"/>
                </a:lnTo>
                <a:lnTo>
                  <a:pt x="3582471" y="5001705"/>
                </a:lnTo>
                <a:lnTo>
                  <a:pt x="0" y="5001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5788220" y="6511584"/>
            <a:ext cx="6202983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0"/>
              </a:lnSpc>
            </a:pPr>
            <a:r>
              <a:rPr lang="en-US" sz="11600" dirty="0" err="1">
                <a:solidFill>
                  <a:srgbClr val="6DADDA"/>
                </a:solidFill>
                <a:latin typeface="AwkwardKai 拙楷體" pitchFamily="2" charset="-120"/>
                <a:ea typeface="AwkwardKai 拙楷體" pitchFamily="2" charset="-120"/>
                <a:cs typeface="華康中黑體" panose="020B0509000000000000" pitchFamily="49" charset="-120"/>
                <a:sym typeface="可画动感隶书"/>
              </a:rPr>
              <a:t>團隊名稱</a:t>
            </a:r>
            <a:endParaRPr lang="en-US" sz="11600" dirty="0">
              <a:solidFill>
                <a:srgbClr val="6DADDA"/>
              </a:solidFill>
              <a:latin typeface="AwkwardKai 拙楷體" pitchFamily="2" charset="-120"/>
              <a:ea typeface="AwkwardKai 拙楷體" pitchFamily="2" charset="-120"/>
              <a:cs typeface="華康中黑體" panose="020B0509000000000000" pitchFamily="49" charset="-120"/>
              <a:sym typeface="可画动感隶书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771801" y="3730174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4"/>
                </a:lnTo>
                <a:lnTo>
                  <a:pt x="0" y="5878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19" name="圖片 18" descr="一張含有 文字, 圖形, 平面設計, 字型 的圖片&#10;&#10;AI 產生的內容可能不正確。">
            <a:extLst>
              <a:ext uri="{FF2B5EF4-FFF2-40B4-BE49-F238E27FC236}">
                <a16:creationId xmlns:a16="http://schemas.microsoft.com/office/drawing/2014/main" id="{3409BCBD-AD9F-3BF2-3FBF-B8A2B2FB3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0" y="311543"/>
            <a:ext cx="8442051" cy="600212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CC72ABB-8F29-B9D9-C41E-FD02FA36FD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3" y="140166"/>
            <a:ext cx="7482363" cy="4313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748" y="-299062"/>
            <a:ext cx="18671496" cy="3952587"/>
            <a:chOff x="0" y="-38100"/>
            <a:chExt cx="4917596" cy="1041010"/>
          </a:xfrm>
        </p:grpSpPr>
        <p:sp>
          <p:nvSpPr>
            <p:cNvPr id="3" name="Freeform 3"/>
            <p:cNvSpPr/>
            <p:nvPr/>
          </p:nvSpPr>
          <p:spPr>
            <a:xfrm>
              <a:off x="50502" y="40665"/>
              <a:ext cx="4816592" cy="962245"/>
            </a:xfrm>
            <a:custGeom>
              <a:avLst/>
              <a:gdLst/>
              <a:ahLst/>
              <a:cxnLst/>
              <a:rect l="l" t="t" r="r" b="b"/>
              <a:pathLst>
                <a:path w="4917596" h="1002910">
                  <a:moveTo>
                    <a:pt x="0" y="0"/>
                  </a:moveTo>
                  <a:lnTo>
                    <a:pt x="4917596" y="0"/>
                  </a:lnTo>
                  <a:lnTo>
                    <a:pt x="4917596" y="1002910"/>
                  </a:lnTo>
                  <a:lnTo>
                    <a:pt x="0" y="1002910"/>
                  </a:lnTo>
                  <a:close/>
                </a:path>
              </a:pathLst>
            </a:custGeom>
            <a:solidFill>
              <a:srgbClr val="F7DF68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7596" cy="1041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748" y="8559126"/>
            <a:ext cx="18671496" cy="1834312"/>
            <a:chOff x="0" y="-38100"/>
            <a:chExt cx="4917596" cy="483111"/>
          </a:xfrm>
        </p:grpSpPr>
        <p:sp>
          <p:nvSpPr>
            <p:cNvPr id="6" name="Freeform 6"/>
            <p:cNvSpPr/>
            <p:nvPr/>
          </p:nvSpPr>
          <p:spPr>
            <a:xfrm>
              <a:off x="50502" y="0"/>
              <a:ext cx="4816592" cy="416978"/>
            </a:xfrm>
            <a:custGeom>
              <a:avLst/>
              <a:gdLst/>
              <a:ahLst/>
              <a:cxnLst/>
              <a:rect l="l" t="t" r="r" b="b"/>
              <a:pathLst>
                <a:path w="4917596" h="445011">
                  <a:moveTo>
                    <a:pt x="0" y="0"/>
                  </a:moveTo>
                  <a:lnTo>
                    <a:pt x="4917596" y="0"/>
                  </a:lnTo>
                  <a:lnTo>
                    <a:pt x="4917596" y="445011"/>
                  </a:lnTo>
                  <a:lnTo>
                    <a:pt x="0" y="445011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17596" cy="483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5858" y="1062809"/>
            <a:ext cx="162306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>
                <a:solidFill>
                  <a:srgbClr val="2C1D1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計畫期程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9645" y="1305052"/>
            <a:ext cx="1954649" cy="2584271"/>
          </a:xfrm>
          <a:custGeom>
            <a:avLst/>
            <a:gdLst/>
            <a:ahLst/>
            <a:cxnLst/>
            <a:rect l="l" t="t" r="r" b="b"/>
            <a:pathLst>
              <a:path w="1954649" h="2584271">
                <a:moveTo>
                  <a:pt x="0" y="0"/>
                </a:moveTo>
                <a:lnTo>
                  <a:pt x="1954649" y="0"/>
                </a:lnTo>
                <a:lnTo>
                  <a:pt x="1954649" y="2584271"/>
                </a:lnTo>
                <a:lnTo>
                  <a:pt x="0" y="258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/>
          <p:cNvSpPr/>
          <p:nvPr/>
        </p:nvSpPr>
        <p:spPr>
          <a:xfrm>
            <a:off x="5334416" y="391779"/>
            <a:ext cx="1536792" cy="2808621"/>
          </a:xfrm>
          <a:custGeom>
            <a:avLst/>
            <a:gdLst/>
            <a:ahLst/>
            <a:cxnLst/>
            <a:rect l="l" t="t" r="r" b="b"/>
            <a:pathLst>
              <a:path w="1536792" h="2808621">
                <a:moveTo>
                  <a:pt x="0" y="0"/>
                </a:moveTo>
                <a:lnTo>
                  <a:pt x="1536793" y="0"/>
                </a:lnTo>
                <a:lnTo>
                  <a:pt x="1536793" y="2808621"/>
                </a:lnTo>
                <a:lnTo>
                  <a:pt x="0" y="280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8" name="TextBox 28"/>
          <p:cNvSpPr txBox="1"/>
          <p:nvPr/>
        </p:nvSpPr>
        <p:spPr>
          <a:xfrm>
            <a:off x="1053638" y="9218137"/>
            <a:ext cx="16230600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zh-TW" alt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永續城鄉不停歇</a:t>
            </a:r>
            <a:r>
              <a:rPr 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！</a:t>
            </a:r>
          </a:p>
        </p:txBody>
      </p:sp>
      <p:sp>
        <p:nvSpPr>
          <p:cNvPr id="29" name="Freeform 29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E85DE6E-5867-48F3-57C7-AE0A39C2FE3C}"/>
              </a:ext>
            </a:extLst>
          </p:cNvPr>
          <p:cNvCxnSpPr/>
          <p:nvPr/>
        </p:nvCxnSpPr>
        <p:spPr>
          <a:xfrm>
            <a:off x="0" y="5600700"/>
            <a:ext cx="18287998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>
            <a:extLst>
              <a:ext uri="{FF2B5EF4-FFF2-40B4-BE49-F238E27FC236}">
                <a16:creationId xmlns:a16="http://schemas.microsoft.com/office/drawing/2014/main" id="{83FF0C92-C713-6412-64D7-6866A1C7E0DC}"/>
              </a:ext>
            </a:extLst>
          </p:cNvPr>
          <p:cNvSpPr/>
          <p:nvPr/>
        </p:nvSpPr>
        <p:spPr>
          <a:xfrm>
            <a:off x="2590800" y="5456700"/>
            <a:ext cx="288000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4F9C87-BC34-036F-0596-0E9D6B3266CC}"/>
              </a:ext>
            </a:extLst>
          </p:cNvPr>
          <p:cNvSpPr txBox="1"/>
          <p:nvPr/>
        </p:nvSpPr>
        <p:spPr>
          <a:xfrm>
            <a:off x="7820560" y="382072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latin typeface="AwkwardKai 拙楷體" pitchFamily="2" charset="-120"/>
                <a:ea typeface="AwkwardKai 拙楷體" pitchFamily="2" charset="-120"/>
              </a:rPr>
              <a:t>三年計畫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26BC31C-CD4A-1B5E-6A1B-B09C00BA118F}"/>
              </a:ext>
            </a:extLst>
          </p:cNvPr>
          <p:cNvSpPr/>
          <p:nvPr/>
        </p:nvSpPr>
        <p:spPr>
          <a:xfrm>
            <a:off x="6551194" y="5459639"/>
            <a:ext cx="288000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8D85491E-6852-2DE8-A1B8-9810A79919BA}"/>
              </a:ext>
            </a:extLst>
          </p:cNvPr>
          <p:cNvSpPr/>
          <p:nvPr/>
        </p:nvSpPr>
        <p:spPr>
          <a:xfrm>
            <a:off x="11448808" y="5456700"/>
            <a:ext cx="288000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DE0F1C2C-0D41-C084-E681-73E7B7DEAB82}"/>
              </a:ext>
            </a:extLst>
          </p:cNvPr>
          <p:cNvSpPr/>
          <p:nvPr/>
        </p:nvSpPr>
        <p:spPr>
          <a:xfrm>
            <a:off x="15409200" y="5456700"/>
            <a:ext cx="288000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858767E-E7D6-1AC2-E910-3F844C661920}"/>
              </a:ext>
            </a:extLst>
          </p:cNvPr>
          <p:cNvSpPr txBox="1"/>
          <p:nvPr/>
        </p:nvSpPr>
        <p:spPr>
          <a:xfrm>
            <a:off x="793183" y="5908637"/>
            <a:ext cx="3914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zh-TW" altLang="en-US" sz="36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初期</a:t>
            </a:r>
            <a:endParaRPr lang="en-US" altLang="zh-TW" sz="36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pPr algn="ctr" rtl="0">
              <a:buNone/>
            </a:pPr>
            <a:r>
              <a:rPr lang="zh-TW" altLang="en-US" sz="3600" b="0" i="0" dirty="0">
                <a:solidFill>
                  <a:srgbClr val="124469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全面盤點合作對象</a:t>
            </a:r>
            <a:endParaRPr lang="zh-TW" altLang="en-US" sz="3600" dirty="0">
              <a:effectLst/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32AF70B-12CD-3E2D-D4B1-1C00F9A33E03}"/>
              </a:ext>
            </a:extLst>
          </p:cNvPr>
          <p:cNvSpPr txBox="1"/>
          <p:nvPr/>
        </p:nvSpPr>
        <p:spPr>
          <a:xfrm>
            <a:off x="5182575" y="5908637"/>
            <a:ext cx="30252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zh-TW" altLang="en-US" sz="36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第一年</a:t>
            </a:r>
            <a:endParaRPr lang="en-US" altLang="zh-TW" sz="36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pPr algn="ctr" rtl="0">
              <a:buNone/>
            </a:pPr>
            <a:r>
              <a:rPr lang="zh-TW" altLang="en-US" sz="3600" b="0" i="0" dirty="0">
                <a:solidFill>
                  <a:srgbClr val="124469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跨部門協調與制度建立</a:t>
            </a:r>
            <a:endParaRPr lang="zh-TW" altLang="en-US" sz="3600" dirty="0">
              <a:effectLst/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838ED7D-61D1-FC4A-A7C1-32921A5F2555}"/>
              </a:ext>
            </a:extLst>
          </p:cNvPr>
          <p:cNvSpPr txBox="1"/>
          <p:nvPr/>
        </p:nvSpPr>
        <p:spPr>
          <a:xfrm>
            <a:off x="9701453" y="5908637"/>
            <a:ext cx="37827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zh-TW" altLang="en-US" sz="36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第二年</a:t>
            </a:r>
            <a:endParaRPr lang="en-US" altLang="zh-TW" sz="36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pPr algn="ctr" rtl="0">
              <a:buNone/>
            </a:pPr>
            <a:r>
              <a:rPr lang="zh-TW" altLang="en-US" sz="3600" b="0" i="0" dirty="0">
                <a:solidFill>
                  <a:srgbClr val="124469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示範推動與教育結合、建立成效追蹤與回饋機制</a:t>
            </a:r>
            <a:endParaRPr lang="zh-TW" altLang="en-US" sz="3600" dirty="0">
              <a:effectLst/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1A7240F-B8F2-3605-A5C1-D10EDE32098C}"/>
              </a:ext>
            </a:extLst>
          </p:cNvPr>
          <p:cNvSpPr txBox="1"/>
          <p:nvPr/>
        </p:nvSpPr>
        <p:spPr>
          <a:xfrm>
            <a:off x="13830002" y="5908637"/>
            <a:ext cx="34542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zh-TW" altLang="en-US" sz="36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第三年</a:t>
            </a:r>
            <a:endParaRPr lang="en-US" altLang="zh-TW" sz="36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pPr algn="ctr" rtl="0">
              <a:buNone/>
            </a:pPr>
            <a:r>
              <a:rPr lang="zh-TW" altLang="en-US" sz="3600" b="0" i="0" dirty="0">
                <a:solidFill>
                  <a:srgbClr val="124469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規劃擴大推廣與永續合作平台</a:t>
            </a:r>
            <a:endParaRPr lang="zh-TW" altLang="en-US" sz="3600" dirty="0">
              <a:effectLst/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9B4E4-C18E-532B-DB3F-D6DC9CDA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21C09A-83F5-8B92-7E34-EC1EB9410557}"/>
              </a:ext>
            </a:extLst>
          </p:cNvPr>
          <p:cNvGrpSpPr/>
          <p:nvPr/>
        </p:nvGrpSpPr>
        <p:grpSpPr>
          <a:xfrm>
            <a:off x="-191748" y="-299062"/>
            <a:ext cx="18671496" cy="3952587"/>
            <a:chOff x="0" y="-38100"/>
            <a:chExt cx="4917596" cy="104101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BF4CF6E-F7D2-44C3-779B-4573A776B401}"/>
                </a:ext>
              </a:extLst>
            </p:cNvPr>
            <p:cNvSpPr/>
            <p:nvPr/>
          </p:nvSpPr>
          <p:spPr>
            <a:xfrm>
              <a:off x="50502" y="40665"/>
              <a:ext cx="4816592" cy="962245"/>
            </a:xfrm>
            <a:custGeom>
              <a:avLst/>
              <a:gdLst/>
              <a:ahLst/>
              <a:cxnLst/>
              <a:rect l="l" t="t" r="r" b="b"/>
              <a:pathLst>
                <a:path w="4917596" h="1002910">
                  <a:moveTo>
                    <a:pt x="0" y="0"/>
                  </a:moveTo>
                  <a:lnTo>
                    <a:pt x="4917596" y="0"/>
                  </a:lnTo>
                  <a:lnTo>
                    <a:pt x="4917596" y="1002910"/>
                  </a:lnTo>
                  <a:lnTo>
                    <a:pt x="0" y="1002910"/>
                  </a:lnTo>
                  <a:close/>
                </a:path>
              </a:pathLst>
            </a:custGeom>
            <a:solidFill>
              <a:srgbClr val="F7DF68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CE7F127-8763-8B4A-34D2-B188B7B05218}"/>
                </a:ext>
              </a:extLst>
            </p:cNvPr>
            <p:cNvSpPr txBox="1"/>
            <p:nvPr/>
          </p:nvSpPr>
          <p:spPr>
            <a:xfrm>
              <a:off x="0" y="-38100"/>
              <a:ext cx="4917596" cy="1041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CB165F8-0DF1-54A1-CB89-37EA3FC1F024}"/>
              </a:ext>
            </a:extLst>
          </p:cNvPr>
          <p:cNvGrpSpPr/>
          <p:nvPr/>
        </p:nvGrpSpPr>
        <p:grpSpPr>
          <a:xfrm>
            <a:off x="-191748" y="8559126"/>
            <a:ext cx="18671496" cy="1834312"/>
            <a:chOff x="0" y="-38100"/>
            <a:chExt cx="4917596" cy="48311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074E078-16EE-A167-1927-AD0D7A4F1F8E}"/>
                </a:ext>
              </a:extLst>
            </p:cNvPr>
            <p:cNvSpPr/>
            <p:nvPr/>
          </p:nvSpPr>
          <p:spPr>
            <a:xfrm>
              <a:off x="50502" y="0"/>
              <a:ext cx="4816592" cy="416978"/>
            </a:xfrm>
            <a:custGeom>
              <a:avLst/>
              <a:gdLst/>
              <a:ahLst/>
              <a:cxnLst/>
              <a:rect l="l" t="t" r="r" b="b"/>
              <a:pathLst>
                <a:path w="4917596" h="445011">
                  <a:moveTo>
                    <a:pt x="0" y="0"/>
                  </a:moveTo>
                  <a:lnTo>
                    <a:pt x="4917596" y="0"/>
                  </a:lnTo>
                  <a:lnTo>
                    <a:pt x="4917596" y="445011"/>
                  </a:lnTo>
                  <a:lnTo>
                    <a:pt x="0" y="445011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7997A95-73CB-5A2F-8F58-78D63EF4BC44}"/>
                </a:ext>
              </a:extLst>
            </p:cNvPr>
            <p:cNvSpPr txBox="1"/>
            <p:nvPr/>
          </p:nvSpPr>
          <p:spPr>
            <a:xfrm>
              <a:off x="0" y="-38100"/>
              <a:ext cx="4917596" cy="483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1A54A8D7-586C-AB5F-311E-EEF05D19B554}"/>
              </a:ext>
            </a:extLst>
          </p:cNvPr>
          <p:cNvSpPr txBox="1"/>
          <p:nvPr/>
        </p:nvSpPr>
        <p:spPr>
          <a:xfrm>
            <a:off x="1045858" y="1062809"/>
            <a:ext cx="16230600" cy="99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zh-TW" altLang="en-US" sz="7499" dirty="0">
                <a:solidFill>
                  <a:srgbClr val="2C1D1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執行預算規劃</a:t>
            </a:r>
            <a:endParaRPr lang="en-US" sz="7499" dirty="0">
              <a:solidFill>
                <a:srgbClr val="2C1D1D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251A558-CCF8-299C-4814-B3841690D853}"/>
              </a:ext>
            </a:extLst>
          </p:cNvPr>
          <p:cNvSpPr/>
          <p:nvPr/>
        </p:nvSpPr>
        <p:spPr>
          <a:xfrm>
            <a:off x="15079645" y="1305052"/>
            <a:ext cx="1954649" cy="2584271"/>
          </a:xfrm>
          <a:custGeom>
            <a:avLst/>
            <a:gdLst/>
            <a:ahLst/>
            <a:cxnLst/>
            <a:rect l="l" t="t" r="r" b="b"/>
            <a:pathLst>
              <a:path w="1954649" h="2584271">
                <a:moveTo>
                  <a:pt x="0" y="0"/>
                </a:moveTo>
                <a:lnTo>
                  <a:pt x="1954649" y="0"/>
                </a:lnTo>
                <a:lnTo>
                  <a:pt x="1954649" y="2584271"/>
                </a:lnTo>
                <a:lnTo>
                  <a:pt x="0" y="258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6D54BD2-1547-0DA0-EE18-978AF3AB57DB}"/>
              </a:ext>
            </a:extLst>
          </p:cNvPr>
          <p:cNvSpPr/>
          <p:nvPr/>
        </p:nvSpPr>
        <p:spPr>
          <a:xfrm>
            <a:off x="4191000" y="391779"/>
            <a:ext cx="1536792" cy="2808621"/>
          </a:xfrm>
          <a:custGeom>
            <a:avLst/>
            <a:gdLst/>
            <a:ahLst/>
            <a:cxnLst/>
            <a:rect l="l" t="t" r="r" b="b"/>
            <a:pathLst>
              <a:path w="1536792" h="2808621">
                <a:moveTo>
                  <a:pt x="0" y="0"/>
                </a:moveTo>
                <a:lnTo>
                  <a:pt x="1536793" y="0"/>
                </a:lnTo>
                <a:lnTo>
                  <a:pt x="1536793" y="2808621"/>
                </a:lnTo>
                <a:lnTo>
                  <a:pt x="0" y="280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1E59E6F-E289-8E44-6068-E5ED80EEEB74}"/>
              </a:ext>
            </a:extLst>
          </p:cNvPr>
          <p:cNvSpPr txBox="1"/>
          <p:nvPr/>
        </p:nvSpPr>
        <p:spPr>
          <a:xfrm>
            <a:off x="1053638" y="9218137"/>
            <a:ext cx="16230600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zh-TW" alt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請依據規畫期程內各項經費編列總預算</a:t>
            </a:r>
            <a:endParaRPr lang="en-US" sz="3100" b="1" dirty="0">
              <a:solidFill>
                <a:srgbClr val="124469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2EC37B2-4FA9-C6D1-7E29-69D7D6BC57B1}"/>
              </a:ext>
            </a:extLst>
          </p:cNvPr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3B99A28-8D76-D196-9CA1-2428CDA76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28681"/>
              </p:ext>
            </p:extLst>
          </p:nvPr>
        </p:nvGraphicFramePr>
        <p:xfrm>
          <a:off x="1409702" y="4019467"/>
          <a:ext cx="15586492" cy="43038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1712">
                  <a:extLst>
                    <a:ext uri="{9D8B030D-6E8A-4147-A177-3AD203B41FA5}">
                      <a16:colId xmlns:a16="http://schemas.microsoft.com/office/drawing/2014/main" val="1435083051"/>
                    </a:ext>
                  </a:extLst>
                </a:gridCol>
                <a:gridCol w="5631534">
                  <a:extLst>
                    <a:ext uri="{9D8B030D-6E8A-4147-A177-3AD203B41FA5}">
                      <a16:colId xmlns:a16="http://schemas.microsoft.com/office/drawing/2014/main" val="3983149228"/>
                    </a:ext>
                  </a:extLst>
                </a:gridCol>
                <a:gridCol w="4779754">
                  <a:extLst>
                    <a:ext uri="{9D8B030D-6E8A-4147-A177-3AD203B41FA5}">
                      <a16:colId xmlns:a16="http://schemas.microsoft.com/office/drawing/2014/main" val="2765935542"/>
                    </a:ext>
                  </a:extLst>
                </a:gridCol>
                <a:gridCol w="3013492">
                  <a:extLst>
                    <a:ext uri="{9D8B030D-6E8A-4147-A177-3AD203B41FA5}">
                      <a16:colId xmlns:a16="http://schemas.microsoft.com/office/drawing/2014/main" val="3344464218"/>
                    </a:ext>
                  </a:extLst>
                </a:gridCol>
              </a:tblGrid>
              <a:tr h="6901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時間</a:t>
                      </a:r>
                    </a:p>
                  </a:txBody>
                  <a:tcPr anchor="ctr">
                    <a:solidFill>
                      <a:srgbClr val="64B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主要目標及工作内容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>
                    <a:solidFill>
                      <a:srgbClr val="64B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編列說明</a:t>
                      </a:r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(</a:t>
                      </a:r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如</a:t>
                      </a:r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:</a:t>
                      </a:r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經費項目</a:t>
                      </a:r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)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>
                    <a:solidFill>
                      <a:srgbClr val="64B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金額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>
                    <a:solidFill>
                      <a:srgbClr val="64B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401540"/>
                  </a:ext>
                </a:extLst>
              </a:tr>
              <a:tr h="6901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初期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全面盤點合作對象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人事費用、會議相關費用、資料彙整等</a:t>
                      </a:r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..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OO</a:t>
                      </a:r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萬元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8024653"/>
                  </a:ext>
                </a:extLst>
              </a:tr>
              <a:tr h="8529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第一年</a:t>
                      </a:r>
                      <a:endParaRPr lang="zh-TW" altLang="en-US" sz="2400" b="1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跨部門協調與制度建立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會議相關費用、委託業者執行 費用、回收費用、再利用技術費用等</a:t>
                      </a:r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…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OO</a:t>
                      </a:r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萬元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565458"/>
                  </a:ext>
                </a:extLst>
              </a:tr>
              <a:tr h="6901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第二年</a:t>
                      </a:r>
                      <a:endParaRPr lang="zh-TW" altLang="en-US" sz="2400" b="1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示範推動與教育結合、建立成效追蹤與回饋機制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66252"/>
                  </a:ext>
                </a:extLst>
              </a:tr>
              <a:tr h="6901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第三年</a:t>
                      </a:r>
                      <a:endParaRPr lang="zh-TW" altLang="en-US" sz="2400" b="1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規劃擴大推廣與永續合作平台</a:t>
                      </a:r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6408692"/>
                  </a:ext>
                </a:extLst>
              </a:tr>
              <a:tr h="690181">
                <a:tc gridSpan="2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總計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00</a:t>
                      </a:r>
                      <a:r>
                        <a:rPr lang="zh-TW" altLang="en-US" sz="2000" dirty="0"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</a:rPr>
                        <a:t>萬元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039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30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303275"/>
            <a:ext cx="9353610" cy="10738015"/>
            <a:chOff x="0" y="-38100"/>
            <a:chExt cx="2463502" cy="2828119"/>
          </a:xfrm>
        </p:grpSpPr>
        <p:sp>
          <p:nvSpPr>
            <p:cNvPr id="3" name="Freeform 3"/>
            <p:cNvSpPr/>
            <p:nvPr/>
          </p:nvSpPr>
          <p:spPr>
            <a:xfrm>
              <a:off x="0" y="41775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63502" h="2790019">
                  <a:moveTo>
                    <a:pt x="0" y="0"/>
                  </a:moveTo>
                  <a:lnTo>
                    <a:pt x="2463502" y="0"/>
                  </a:lnTo>
                  <a:lnTo>
                    <a:pt x="2463502" y="2790019"/>
                  </a:lnTo>
                  <a:lnTo>
                    <a:pt x="0" y="2790019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3502" cy="28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51462" y="1456130"/>
            <a:ext cx="7538687" cy="687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zh-TW" altLang="en-US" sz="20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一、制度建置與流程優化</a:t>
            </a:r>
            <a:endParaRPr lang="en-US" altLang="zh-TW" sz="20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建立縣內校園樹木修枝與資源再利用的標準作業流程，包含修枝指引、廢材分類與回收運送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SOP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，提升行政效率與專業性。</a:t>
            </a: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二、資源再利用推廣</a:t>
            </a:r>
            <a:endParaRPr lang="en-US" altLang="zh-TW" sz="20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修枝廢材再利用率達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80%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以上，製作超過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100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件木炭、木酢液等產品並應用於校園與社區。與至少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5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家環保理念單位建立合作關係。</a:t>
            </a: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三、教育推廣與實作學習</a:t>
            </a:r>
            <a:endParaRPr lang="en-US" altLang="zh-TW" sz="20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辦理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6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場以上環境教育課程與工作坊，涵蓋國小至國中，累積超過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300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名學生參與，並發行成果教材作為未來教學資源。</a:t>
            </a: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endParaRPr lang="en-US" altLang="zh-TW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b="1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四、示範效益與擴大推動</a:t>
            </a:r>
            <a:endParaRPr lang="en-US" altLang="zh-TW" sz="2000" b="1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algn="l">
              <a:lnSpc>
                <a:spcPts val="3600"/>
              </a:lnSpc>
            </a:pP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建立</a:t>
            </a:r>
            <a:r>
              <a: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2–3</a:t>
            </a:r>
            <a:r>
              <a: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所示範學校，完成完整修枝與教學流程，彙整成果手冊與影音紀錄，作為全縣推動模式與跨局處合作參考依據。</a:t>
            </a:r>
            <a:endParaRPr lang="en-US" sz="2000" dirty="0">
              <a:solidFill>
                <a:srgbClr val="124469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51462" y="620129"/>
            <a:ext cx="753868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 dirty="0" err="1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徵件主題：環境永續</a:t>
            </a:r>
            <a:r>
              <a:rPr 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/</a:t>
            </a:r>
            <a:r>
              <a:rPr lang="en-US" sz="3100" b="1" dirty="0" err="1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自然生態</a:t>
            </a:r>
            <a:endParaRPr lang="en-US" sz="3100" b="1" dirty="0">
              <a:solidFill>
                <a:srgbClr val="124469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29722" y="643942"/>
            <a:ext cx="7873988" cy="8341468"/>
            <a:chOff x="0" y="-209549"/>
            <a:chExt cx="10498650" cy="11121957"/>
          </a:xfrm>
        </p:grpSpPr>
        <p:sp>
          <p:nvSpPr>
            <p:cNvPr id="8" name="TextBox 8"/>
            <p:cNvSpPr txBox="1"/>
            <p:nvPr/>
          </p:nvSpPr>
          <p:spPr>
            <a:xfrm>
              <a:off x="2309136" y="-209549"/>
              <a:ext cx="7208034" cy="1973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2559"/>
                </a:lnSpc>
              </a:pPr>
              <a:r>
                <a:rPr lang="en-US" sz="10465" dirty="0" err="1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預期成果</a:t>
              </a:r>
              <a:endParaRPr lang="en-US" sz="10465" dirty="0">
                <a:solidFill>
                  <a:srgbClr val="124469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46338" y="329652"/>
              <a:ext cx="1262785" cy="1449962"/>
            </a:xfrm>
            <a:custGeom>
              <a:avLst/>
              <a:gdLst/>
              <a:ahLst/>
              <a:cxnLst/>
              <a:rect l="l" t="t" r="r" b="b"/>
              <a:pathLst>
                <a:path w="1262785" h="1449962">
                  <a:moveTo>
                    <a:pt x="0" y="0"/>
                  </a:moveTo>
                  <a:lnTo>
                    <a:pt x="1262785" y="0"/>
                  </a:lnTo>
                  <a:lnTo>
                    <a:pt x="1262785" y="1449962"/>
                  </a:lnTo>
                  <a:lnTo>
                    <a:pt x="0" y="144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679413" y="6163445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6" y="0"/>
                  </a:lnTo>
                  <a:lnTo>
                    <a:pt x="1819236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7770079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7" y="0"/>
                  </a:lnTo>
                  <a:lnTo>
                    <a:pt x="1819237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774426" y="10213710"/>
              <a:ext cx="4952081" cy="698698"/>
              <a:chOff x="0" y="0"/>
              <a:chExt cx="812800" cy="11467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1146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4679">
                    <a:moveTo>
                      <a:pt x="406400" y="0"/>
                    </a:moveTo>
                    <a:cubicBezTo>
                      <a:pt x="181951" y="0"/>
                      <a:pt x="0" y="25672"/>
                      <a:pt x="0" y="57340"/>
                    </a:cubicBezTo>
                    <a:cubicBezTo>
                      <a:pt x="0" y="89008"/>
                      <a:pt x="181951" y="114679"/>
                      <a:pt x="406400" y="114679"/>
                    </a:cubicBezTo>
                    <a:cubicBezTo>
                      <a:pt x="630849" y="114679"/>
                      <a:pt x="812800" y="89008"/>
                      <a:pt x="812800" y="57340"/>
                    </a:cubicBezTo>
                    <a:cubicBezTo>
                      <a:pt x="812800" y="2567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4469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-27349"/>
                <a:ext cx="660400" cy="131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5638700" y="260872"/>
            <a:ext cx="1197061" cy="1080464"/>
          </a:xfrm>
          <a:custGeom>
            <a:avLst/>
            <a:gdLst/>
            <a:ahLst/>
            <a:cxnLst/>
            <a:rect l="l" t="t" r="r" b="b"/>
            <a:pathLst>
              <a:path w="1197061" h="1080464">
                <a:moveTo>
                  <a:pt x="0" y="0"/>
                </a:moveTo>
                <a:lnTo>
                  <a:pt x="1197061" y="0"/>
                </a:lnTo>
                <a:lnTo>
                  <a:pt x="1197061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>
            <a:off x="1797857" y="2767739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889" y="-146260"/>
            <a:ext cx="18740615" cy="10451290"/>
            <a:chOff x="0" y="0"/>
            <a:chExt cx="4935800" cy="2752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5800" cy="2752603"/>
            </a:xfrm>
            <a:custGeom>
              <a:avLst/>
              <a:gdLst/>
              <a:ahLst/>
              <a:cxnLst/>
              <a:rect l="l" t="t" r="r" b="b"/>
              <a:pathLst>
                <a:path w="4935800" h="2752603">
                  <a:moveTo>
                    <a:pt x="0" y="0"/>
                  </a:moveTo>
                  <a:lnTo>
                    <a:pt x="4935800" y="0"/>
                  </a:lnTo>
                  <a:lnTo>
                    <a:pt x="4935800" y="2752603"/>
                  </a:lnTo>
                  <a:lnTo>
                    <a:pt x="0" y="2752603"/>
                  </a:lnTo>
                  <a:close/>
                </a:path>
              </a:pathLst>
            </a:custGeom>
            <a:solidFill>
              <a:srgbClr val="FFDE59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5800" cy="2790703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8585951" y="602981"/>
            <a:ext cx="1116098" cy="18288000"/>
          </a:xfrm>
          <a:custGeom>
            <a:avLst/>
            <a:gdLst/>
            <a:ahLst/>
            <a:cxnLst/>
            <a:rect l="l" t="t" r="r" b="b"/>
            <a:pathLst>
              <a:path w="1116098" h="18288000">
                <a:moveTo>
                  <a:pt x="0" y="0"/>
                </a:moveTo>
                <a:lnTo>
                  <a:pt x="1116098" y="0"/>
                </a:lnTo>
                <a:lnTo>
                  <a:pt x="11160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85" r="-82596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3979369" y="3955435"/>
            <a:ext cx="9928673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 dirty="0" err="1">
                <a:solidFill>
                  <a:srgbClr val="2C1D1D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rPr>
              <a:t>來一個創意口號吧</a:t>
            </a:r>
            <a:endParaRPr lang="en-US" sz="7499" dirty="0">
              <a:solidFill>
                <a:srgbClr val="2C1D1D"/>
              </a:solidFill>
              <a:latin typeface="AwkwardKai 拙楷體" pitchFamily="2" charset="-120"/>
              <a:ea typeface="AwkwardKai 拙楷體" pitchFamily="2" charset="-120"/>
              <a:cs typeface="可画动感隶书"/>
              <a:sym typeface="可画动感隶书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366691" y="2400746"/>
            <a:ext cx="4553171" cy="6356958"/>
          </a:xfrm>
          <a:custGeom>
            <a:avLst/>
            <a:gdLst/>
            <a:ahLst/>
            <a:cxnLst/>
            <a:rect l="l" t="t" r="r" b="b"/>
            <a:pathLst>
              <a:path w="4553171" h="6356958">
                <a:moveTo>
                  <a:pt x="0" y="0"/>
                </a:moveTo>
                <a:lnTo>
                  <a:pt x="4553172" y="0"/>
                </a:lnTo>
                <a:lnTo>
                  <a:pt x="455317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408097" y="5915028"/>
            <a:ext cx="3458404" cy="4129438"/>
          </a:xfrm>
          <a:custGeom>
            <a:avLst/>
            <a:gdLst/>
            <a:ahLst/>
            <a:cxnLst/>
            <a:rect l="l" t="t" r="r" b="b"/>
            <a:pathLst>
              <a:path w="3458404" h="4129438">
                <a:moveTo>
                  <a:pt x="0" y="0"/>
                </a:moveTo>
                <a:lnTo>
                  <a:pt x="3458405" y="0"/>
                </a:lnTo>
                <a:lnTo>
                  <a:pt x="3458405" y="4129438"/>
                </a:lnTo>
                <a:lnTo>
                  <a:pt x="0" y="4129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6681043" y="7979747"/>
            <a:ext cx="4732428" cy="915670"/>
            <a:chOff x="0" y="0"/>
            <a:chExt cx="6309904" cy="122089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6309904" cy="676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 b="1" dirty="0" err="1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團隊電子郵件</a:t>
              </a:r>
              <a:endParaRPr 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57013"/>
              <a:ext cx="6309904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2446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hello@gmail.com.tw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4372487" y="6068704"/>
            <a:ext cx="9928672" cy="1189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本簡報範本為參考用</a:t>
            </a:r>
            <a:r>
              <a:rPr 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，</a:t>
            </a:r>
            <a:r>
              <a:rPr lang="zh-TW" alt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可自行調整，</a:t>
            </a:r>
            <a:r>
              <a:rPr lang="en-US" sz="2299" dirty="0" err="1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祝團隊提案順利</a:t>
            </a:r>
            <a:r>
              <a:rPr 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！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針對徵件內容如有任何疑問</a:t>
            </a:r>
            <a:r>
              <a:rPr 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，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歡迎聯繫執行單位</a:t>
            </a:r>
            <a:r>
              <a:rPr 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：</a:t>
            </a:r>
            <a:r>
              <a:rPr lang="zh-TW" alt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魔力創意行銷 </a:t>
            </a:r>
            <a:r>
              <a:rPr lang="en-US" sz="2299" dirty="0" err="1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徐先生</a:t>
            </a:r>
            <a:r>
              <a:rPr lang="en-US" sz="2299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圓體"/>
              </a:rPr>
              <a:t> haomagic@mpcm.com.tw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1496" y="5143500"/>
            <a:ext cx="2363168" cy="2132989"/>
          </a:xfrm>
          <a:custGeom>
            <a:avLst/>
            <a:gdLst/>
            <a:ahLst/>
            <a:cxnLst/>
            <a:rect l="l" t="t" r="r" b="b"/>
            <a:pathLst>
              <a:path w="2363168" h="2132989">
                <a:moveTo>
                  <a:pt x="0" y="0"/>
                </a:moveTo>
                <a:lnTo>
                  <a:pt x="2363168" y="0"/>
                </a:lnTo>
                <a:lnTo>
                  <a:pt x="2363168" y="2132989"/>
                </a:lnTo>
                <a:lnTo>
                  <a:pt x="0" y="2132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2056006" y="164483"/>
            <a:ext cx="2721845" cy="2464257"/>
          </a:xfrm>
          <a:custGeom>
            <a:avLst/>
            <a:gdLst/>
            <a:ahLst/>
            <a:cxnLst/>
            <a:rect l="l" t="t" r="r" b="b"/>
            <a:pathLst>
              <a:path w="2721845" h="2464257">
                <a:moveTo>
                  <a:pt x="0" y="0"/>
                </a:moveTo>
                <a:lnTo>
                  <a:pt x="2721844" y="0"/>
                </a:lnTo>
                <a:lnTo>
                  <a:pt x="2721844" y="2464257"/>
                </a:lnTo>
                <a:lnTo>
                  <a:pt x="0" y="2464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2711629" y="3909219"/>
            <a:ext cx="3756269" cy="3367270"/>
          </a:xfrm>
          <a:custGeom>
            <a:avLst/>
            <a:gdLst/>
            <a:ahLst/>
            <a:cxnLst/>
            <a:rect l="l" t="t" r="r" b="b"/>
            <a:pathLst>
              <a:path w="3756269" h="3367270">
                <a:moveTo>
                  <a:pt x="0" y="0"/>
                </a:moveTo>
                <a:lnTo>
                  <a:pt x="3756269" y="0"/>
                </a:lnTo>
                <a:lnTo>
                  <a:pt x="3756269" y="3367270"/>
                </a:lnTo>
                <a:lnTo>
                  <a:pt x="0" y="3367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4235036" y="663452"/>
            <a:ext cx="3166112" cy="2986699"/>
          </a:xfrm>
          <a:custGeom>
            <a:avLst/>
            <a:gdLst/>
            <a:ahLst/>
            <a:cxnLst/>
            <a:rect l="l" t="t" r="r" b="b"/>
            <a:pathLst>
              <a:path w="3166112" h="2986699">
                <a:moveTo>
                  <a:pt x="0" y="0"/>
                </a:moveTo>
                <a:lnTo>
                  <a:pt x="3166112" y="0"/>
                </a:lnTo>
                <a:lnTo>
                  <a:pt x="3166112" y="2986699"/>
                </a:lnTo>
                <a:lnTo>
                  <a:pt x="0" y="2986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4372116" y="2370416"/>
            <a:ext cx="2758731" cy="2600824"/>
          </a:xfrm>
          <a:custGeom>
            <a:avLst/>
            <a:gdLst/>
            <a:ahLst/>
            <a:cxnLst/>
            <a:rect l="l" t="t" r="r" b="b"/>
            <a:pathLst>
              <a:path w="2758731" h="2600824">
                <a:moveTo>
                  <a:pt x="0" y="0"/>
                </a:moveTo>
                <a:lnTo>
                  <a:pt x="2758731" y="0"/>
                </a:lnTo>
                <a:lnTo>
                  <a:pt x="2758731" y="2600823"/>
                </a:lnTo>
                <a:lnTo>
                  <a:pt x="0" y="260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47084" y="7535557"/>
            <a:ext cx="3687952" cy="221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7499" dirty="0" err="1">
                <a:solidFill>
                  <a:srgbClr val="5A4948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rPr>
              <a:t>注意</a:t>
            </a:r>
            <a:endParaRPr lang="en-US" sz="7499" dirty="0">
              <a:solidFill>
                <a:srgbClr val="5A4948"/>
              </a:solidFill>
              <a:latin typeface="AwkwardKai 拙楷體" pitchFamily="2" charset="-120"/>
              <a:ea typeface="AwkwardKai 拙楷體" pitchFamily="2" charset="-120"/>
              <a:cs typeface="可画动感隶书"/>
              <a:sym typeface="可画动感隶书"/>
            </a:endParaRPr>
          </a:p>
          <a:p>
            <a:pPr algn="l">
              <a:lnSpc>
                <a:spcPts val="8999"/>
              </a:lnSpc>
            </a:pPr>
            <a:r>
              <a:rPr lang="en-US" sz="7499" dirty="0" err="1">
                <a:solidFill>
                  <a:srgbClr val="5A4948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rPr>
              <a:t>事項</a:t>
            </a:r>
            <a:endParaRPr lang="en-US" sz="7499" dirty="0">
              <a:solidFill>
                <a:srgbClr val="5A4948"/>
              </a:solidFill>
              <a:latin typeface="AwkwardKai 拙楷體" pitchFamily="2" charset="-120"/>
              <a:ea typeface="AwkwardKai 拙楷體" pitchFamily="2" charset="-120"/>
              <a:cs typeface="可画动感隶书"/>
              <a:sym typeface="可画动感隶书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38400" y="7658261"/>
            <a:ext cx="15087600" cy="210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7960" lvl="1" indent="-298980" algn="l">
              <a:lnSpc>
                <a:spcPts val="4154"/>
              </a:lnSpc>
              <a:buAutoNum type="arabicPeriod"/>
            </a:pPr>
            <a:r>
              <a:rPr lang="en-US" sz="2769" dirty="0" err="1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下載此份參考模板，填寫後，上傳PDF檔至提案報名表單</a:t>
            </a:r>
            <a:endParaRPr lang="en-US" sz="2769" dirty="0">
              <a:solidFill>
                <a:srgbClr val="5A4948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  <a:p>
            <a:pPr marL="597960" lvl="1" indent="-298980" algn="l">
              <a:lnSpc>
                <a:spcPts val="4154"/>
              </a:lnSpc>
              <a:buAutoNum type="arabicPeriod"/>
            </a:pPr>
            <a:r>
              <a:rPr lang="en-US" sz="2769" dirty="0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簡報含封面及須知等，至多填寫20頁</a:t>
            </a:r>
          </a:p>
          <a:p>
            <a:pPr marL="597960" lvl="1" indent="-298980" algn="l">
              <a:lnSpc>
                <a:spcPts val="4154"/>
              </a:lnSpc>
              <a:buAutoNum type="arabicPeriod"/>
            </a:pPr>
            <a:r>
              <a:rPr lang="en-US" sz="2769" dirty="0" err="1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內容不一定要多，把想做的事說完即可</a:t>
            </a:r>
            <a:r>
              <a:rPr lang="en-US" sz="2769" dirty="0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！</a:t>
            </a:r>
          </a:p>
          <a:p>
            <a:pPr marL="597960" lvl="1" indent="-298980" algn="l">
              <a:lnSpc>
                <a:spcPts val="4154"/>
              </a:lnSpc>
              <a:buAutoNum type="arabicPeriod"/>
            </a:pPr>
            <a:r>
              <a:rPr lang="en-US" sz="2769" dirty="0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將檔案命名為「114年新竹縣全國青年公民提案徵件＿團隊名稱.pdf」，</a:t>
            </a:r>
            <a:r>
              <a:rPr lang="en-US" sz="2769" dirty="0" err="1">
                <a:solidFill>
                  <a:srgbClr val="5A4948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上傳格式請選PDF</a:t>
            </a:r>
            <a:endParaRPr lang="en-US" sz="2769" dirty="0">
              <a:solidFill>
                <a:srgbClr val="5A4948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  <a:sym typeface="Arial Unicod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841752" y="1281301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585951" y="602981"/>
            <a:ext cx="1116098" cy="18288000"/>
          </a:xfrm>
          <a:custGeom>
            <a:avLst/>
            <a:gdLst/>
            <a:ahLst/>
            <a:cxnLst/>
            <a:rect l="l" t="t" r="r" b="b"/>
            <a:pathLst>
              <a:path w="1116098" h="18288000">
                <a:moveTo>
                  <a:pt x="0" y="0"/>
                </a:moveTo>
                <a:lnTo>
                  <a:pt x="1116098" y="0"/>
                </a:lnTo>
                <a:lnTo>
                  <a:pt x="11160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85" r="-825963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429339" y="2122684"/>
            <a:ext cx="4219861" cy="1108716"/>
            <a:chOff x="0" y="0"/>
            <a:chExt cx="1666321" cy="3190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en-US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團隊介紹</a:t>
              </a: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19814" y="4810189"/>
            <a:ext cx="4219861" cy="1108716"/>
            <a:chOff x="0" y="0"/>
            <a:chExt cx="1666321" cy="3190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en-US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主題內容及說明</a:t>
              </a: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19814" y="3068853"/>
            <a:ext cx="4219861" cy="1505944"/>
            <a:chOff x="0" y="-114300"/>
            <a:chExt cx="1666321" cy="4333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altLang="zh-TW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團隊</a:t>
              </a:r>
              <a:r>
                <a:rPr lang="zh-TW" altLang="en-US" sz="3600" u="sng" dirty="0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成員</a:t>
              </a:r>
              <a:endParaRPr lang="en-US" altLang="zh-TW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  <a:p>
              <a:pPr>
                <a:lnSpc>
                  <a:spcPct val="150000"/>
                </a:lnSpc>
              </a:pPr>
              <a:endParaRPr lang="zh-TW" altLang="en-US" sz="3600" dirty="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19814" y="6153584"/>
            <a:ext cx="4219861" cy="1108716"/>
            <a:chOff x="0" y="0"/>
            <a:chExt cx="1666321" cy="3190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en-US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執行內容</a:t>
              </a: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411200" y="2124219"/>
            <a:ext cx="4219861" cy="1108716"/>
            <a:chOff x="0" y="0"/>
            <a:chExt cx="1666321" cy="3190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zh-TW" altLang="en-US" sz="3600" u="sng" dirty="0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創新規劃</a:t>
              </a: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11200" y="3471060"/>
            <a:ext cx="4219861" cy="1108716"/>
            <a:chOff x="0" y="0"/>
            <a:chExt cx="1666321" cy="3190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 algn="ctr"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en-US" altLang="zh-TW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計畫期程</a:t>
              </a:r>
              <a:endParaRPr lang="en-US" altLang="zh-TW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9722" y="643942"/>
            <a:ext cx="7873988" cy="8341468"/>
            <a:chOff x="0" y="-209549"/>
            <a:chExt cx="10498650" cy="11121957"/>
          </a:xfrm>
        </p:grpSpPr>
        <p:sp>
          <p:nvSpPr>
            <p:cNvPr id="22" name="TextBox 22"/>
            <p:cNvSpPr txBox="1"/>
            <p:nvPr/>
          </p:nvSpPr>
          <p:spPr>
            <a:xfrm>
              <a:off x="2309136" y="-209549"/>
              <a:ext cx="7721296" cy="1973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2559"/>
                </a:lnSpc>
              </a:pPr>
              <a:r>
                <a:rPr lang="en-US" sz="10465" dirty="0" err="1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大綱總</a:t>
              </a:r>
              <a:r>
                <a:rPr lang="zh-TW" altLang="en-US" sz="10465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覽</a:t>
              </a:r>
              <a:endParaRPr lang="en-US" sz="10465" dirty="0">
                <a:solidFill>
                  <a:srgbClr val="124469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046338" y="329652"/>
              <a:ext cx="1262785" cy="1449962"/>
            </a:xfrm>
            <a:custGeom>
              <a:avLst/>
              <a:gdLst/>
              <a:ahLst/>
              <a:cxnLst/>
              <a:rect l="l" t="t" r="r" b="b"/>
              <a:pathLst>
                <a:path w="1262785" h="1449962">
                  <a:moveTo>
                    <a:pt x="0" y="0"/>
                  </a:moveTo>
                  <a:lnTo>
                    <a:pt x="1262785" y="0"/>
                  </a:lnTo>
                  <a:lnTo>
                    <a:pt x="1262785" y="1449962"/>
                  </a:lnTo>
                  <a:lnTo>
                    <a:pt x="0" y="144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679413" y="6163445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6" y="0"/>
                  </a:lnTo>
                  <a:lnTo>
                    <a:pt x="1819236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7770079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7" y="0"/>
                  </a:lnTo>
                  <a:lnTo>
                    <a:pt x="1819237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774426" y="10213710"/>
              <a:ext cx="4952081" cy="698698"/>
              <a:chOff x="0" y="0"/>
              <a:chExt cx="812800" cy="11467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1146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4679">
                    <a:moveTo>
                      <a:pt x="406400" y="0"/>
                    </a:moveTo>
                    <a:cubicBezTo>
                      <a:pt x="181951" y="0"/>
                      <a:pt x="0" y="25672"/>
                      <a:pt x="0" y="57340"/>
                    </a:cubicBezTo>
                    <a:cubicBezTo>
                      <a:pt x="0" y="89008"/>
                      <a:pt x="181951" y="114679"/>
                      <a:pt x="406400" y="114679"/>
                    </a:cubicBezTo>
                    <a:cubicBezTo>
                      <a:pt x="630849" y="114679"/>
                      <a:pt x="812800" y="89008"/>
                      <a:pt x="812800" y="57340"/>
                    </a:cubicBezTo>
                    <a:cubicBezTo>
                      <a:pt x="812800" y="2567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4469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-27349"/>
                <a:ext cx="660400" cy="131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29" name="Freeform 29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0" name="Freeform 30"/>
          <p:cNvSpPr/>
          <p:nvPr/>
        </p:nvSpPr>
        <p:spPr>
          <a:xfrm>
            <a:off x="1797857" y="2767739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0B31C927-EC5B-AAF8-D1CD-C36C1F9F002A}"/>
              </a:ext>
            </a:extLst>
          </p:cNvPr>
          <p:cNvGrpSpPr/>
          <p:nvPr/>
        </p:nvGrpSpPr>
        <p:grpSpPr>
          <a:xfrm>
            <a:off x="13411200" y="4810189"/>
            <a:ext cx="4219861" cy="1108716"/>
            <a:chOff x="0" y="0"/>
            <a:chExt cx="1666321" cy="319027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3ACC25B4-8399-A304-99B9-8003A45DE83C}"/>
                </a:ext>
              </a:extLst>
            </p:cNvPr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>
                <a:lnSpc>
                  <a:spcPct val="200000"/>
                </a:lnSpc>
              </a:pPr>
              <a:endParaRPr lang="zh-TW" altLang="en-US" sz="3600"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6CE2FC9C-852B-E322-6612-FD5DDAC94E60}"/>
                </a:ext>
              </a:extLst>
            </p:cNvPr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r>
                <a:rPr lang="zh-TW" altLang="en-US" sz="3600" u="sng" dirty="0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執行預算規劃</a:t>
              </a:r>
              <a:endParaRPr lang="en-US" altLang="zh-TW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96939865-152E-F376-AF4C-C136ADB76847}"/>
              </a:ext>
            </a:extLst>
          </p:cNvPr>
          <p:cNvGrpSpPr/>
          <p:nvPr/>
        </p:nvGrpSpPr>
        <p:grpSpPr>
          <a:xfrm>
            <a:off x="13401675" y="5756358"/>
            <a:ext cx="4219861" cy="1505944"/>
            <a:chOff x="0" y="-114300"/>
            <a:chExt cx="1666321" cy="43332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CEAE6F67-8149-4922-DF1E-C98D1C209124}"/>
                </a:ext>
              </a:extLst>
            </p:cNvPr>
            <p:cNvSpPr/>
            <p:nvPr/>
          </p:nvSpPr>
          <p:spPr>
            <a:xfrm>
              <a:off x="0" y="0"/>
              <a:ext cx="1666321" cy="319027"/>
            </a:xfrm>
            <a:custGeom>
              <a:avLst/>
              <a:gdLst/>
              <a:ahLst/>
              <a:cxnLst/>
              <a:rect l="l" t="t" r="r" b="b"/>
              <a:pathLst>
                <a:path w="1666321" h="319027">
                  <a:moveTo>
                    <a:pt x="0" y="0"/>
                  </a:moveTo>
                  <a:lnTo>
                    <a:pt x="1666321" y="0"/>
                  </a:lnTo>
                  <a:lnTo>
                    <a:pt x="1666321" y="319027"/>
                  </a:lnTo>
                  <a:lnTo>
                    <a:pt x="0" y="319027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pPr algn="ctr">
                <a:lnSpc>
                  <a:spcPct val="200000"/>
                </a:lnSpc>
              </a:pPr>
              <a:r>
                <a:rPr lang="en-US" altLang="zh-TW" sz="3600" u="sng" dirty="0" err="1">
                  <a:solidFill>
                    <a:srgbClr val="124469"/>
                  </a:solidFill>
                  <a:latin typeface="華康雅宋體" panose="02020909000000000000" pitchFamily="49" charset="-120"/>
                  <a:ea typeface="華康雅宋體" panose="02020909000000000000" pitchFamily="49" charset="-120"/>
                  <a:cs typeface="華康中黑體" panose="020B0509000000000000" pitchFamily="49" charset="-120"/>
                  <a:sym typeface="王漢宗特黑體"/>
                </a:rPr>
                <a:t>預期成果</a:t>
              </a:r>
              <a:endParaRPr lang="en-US" altLang="zh-TW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468190BB-43C2-2E8D-32B5-A86810E2A269}"/>
                </a:ext>
              </a:extLst>
            </p:cNvPr>
            <p:cNvSpPr txBox="1"/>
            <p:nvPr/>
          </p:nvSpPr>
          <p:spPr>
            <a:xfrm>
              <a:off x="0" y="-114300"/>
              <a:ext cx="1666321" cy="43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00000"/>
                </a:lnSpc>
              </a:pPr>
              <a:endParaRPr lang="en-US" sz="3600" u="sng" dirty="0">
                <a:solidFill>
                  <a:srgbClr val="124469"/>
                </a:solidFill>
                <a:latin typeface="華康雅宋體" panose="02020909000000000000" pitchFamily="49" charset="-120"/>
                <a:ea typeface="華康雅宋體" panose="02020909000000000000" pitchFamily="49" charset="-120"/>
                <a:cs typeface="華康中黑體" panose="020B0509000000000000" pitchFamily="49" charset="-120"/>
                <a:sym typeface="王漢宗特黑體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303275"/>
            <a:ext cx="9353610" cy="10738015"/>
            <a:chOff x="0" y="-38100"/>
            <a:chExt cx="2463502" cy="2828119"/>
          </a:xfrm>
        </p:grpSpPr>
        <p:sp>
          <p:nvSpPr>
            <p:cNvPr id="3" name="Freeform 3"/>
            <p:cNvSpPr/>
            <p:nvPr/>
          </p:nvSpPr>
          <p:spPr>
            <a:xfrm>
              <a:off x="0" y="41775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63502" h="2790019">
                  <a:moveTo>
                    <a:pt x="0" y="0"/>
                  </a:moveTo>
                  <a:lnTo>
                    <a:pt x="2463502" y="0"/>
                  </a:lnTo>
                  <a:lnTo>
                    <a:pt x="2463502" y="2790019"/>
                  </a:lnTo>
                  <a:lnTo>
                    <a:pt x="0" y="2790019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3502" cy="28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33318" y="985838"/>
            <a:ext cx="7538687" cy="1196062"/>
            <a:chOff x="0" y="-57150"/>
            <a:chExt cx="10051583" cy="1594750"/>
          </a:xfrm>
        </p:grpSpPr>
        <p:sp>
          <p:nvSpPr>
            <p:cNvPr id="6" name="TextBox 6"/>
            <p:cNvSpPr txBox="1"/>
            <p:nvPr/>
          </p:nvSpPr>
          <p:spPr>
            <a:xfrm>
              <a:off x="0" y="977873"/>
              <a:ext cx="10051583" cy="559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zh-TW" altLang="en-US" sz="24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我們是一群對於環境永續相當支持的夥伴</a:t>
              </a:r>
              <a:r>
                <a:rPr lang="en-US" altLang="zh-TW" sz="24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…</a:t>
              </a:r>
              <a:endParaRPr lang="en-US" sz="24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051583" cy="676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0"/>
                </a:lnSpc>
              </a:pPr>
              <a:r>
                <a:rPr lang="en-US" sz="3100" b="1" dirty="0" err="1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我們的故事</a:t>
              </a:r>
              <a:endParaRPr 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33318" y="5762609"/>
            <a:ext cx="7538687" cy="42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zh-TW" altLang="en-US" sz="24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rPr>
              <a:t>讓更多人看見永續的重要性，一起維護這片土地。</a:t>
            </a:r>
            <a:endParaRPr lang="en-US" sz="2400" dirty="0">
              <a:solidFill>
                <a:srgbClr val="124469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33318" y="5201447"/>
            <a:ext cx="753868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我們的方向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722" y="643942"/>
            <a:ext cx="7873988" cy="8341468"/>
            <a:chOff x="0" y="-209549"/>
            <a:chExt cx="10498650" cy="11121957"/>
          </a:xfrm>
        </p:grpSpPr>
        <p:sp>
          <p:nvSpPr>
            <p:cNvPr id="11" name="TextBox 11"/>
            <p:cNvSpPr txBox="1"/>
            <p:nvPr/>
          </p:nvSpPr>
          <p:spPr>
            <a:xfrm>
              <a:off x="2309123" y="-209549"/>
              <a:ext cx="7485732" cy="1973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2559"/>
                </a:lnSpc>
              </a:pPr>
              <a:r>
                <a:rPr lang="en-US" sz="10465" dirty="0" err="1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團隊介紹</a:t>
              </a:r>
              <a:endParaRPr lang="en-US" sz="10465" dirty="0">
                <a:solidFill>
                  <a:srgbClr val="124469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46338" y="329652"/>
              <a:ext cx="1262785" cy="1449962"/>
            </a:xfrm>
            <a:custGeom>
              <a:avLst/>
              <a:gdLst/>
              <a:ahLst/>
              <a:cxnLst/>
              <a:rect l="l" t="t" r="r" b="b"/>
              <a:pathLst>
                <a:path w="1262785" h="1449962">
                  <a:moveTo>
                    <a:pt x="0" y="0"/>
                  </a:moveTo>
                  <a:lnTo>
                    <a:pt x="1262785" y="0"/>
                  </a:lnTo>
                  <a:lnTo>
                    <a:pt x="1262785" y="1449962"/>
                  </a:lnTo>
                  <a:lnTo>
                    <a:pt x="0" y="144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679413" y="6163445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6" y="0"/>
                  </a:lnTo>
                  <a:lnTo>
                    <a:pt x="1819236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7770079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7" y="0"/>
                  </a:lnTo>
                  <a:lnTo>
                    <a:pt x="1819237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2774426" y="10213710"/>
              <a:ext cx="4952081" cy="698698"/>
              <a:chOff x="0" y="0"/>
              <a:chExt cx="812800" cy="1146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1146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4679">
                    <a:moveTo>
                      <a:pt x="406400" y="0"/>
                    </a:moveTo>
                    <a:cubicBezTo>
                      <a:pt x="181951" y="0"/>
                      <a:pt x="0" y="25672"/>
                      <a:pt x="0" y="57340"/>
                    </a:cubicBezTo>
                    <a:cubicBezTo>
                      <a:pt x="0" y="89008"/>
                      <a:pt x="181951" y="114679"/>
                      <a:pt x="406400" y="114679"/>
                    </a:cubicBezTo>
                    <a:cubicBezTo>
                      <a:pt x="630849" y="114679"/>
                      <a:pt x="812800" y="89008"/>
                      <a:pt x="812800" y="57340"/>
                    </a:cubicBezTo>
                    <a:cubicBezTo>
                      <a:pt x="812800" y="2567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4469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-27349"/>
                <a:ext cx="660400" cy="131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/>
          <p:cNvSpPr/>
          <p:nvPr/>
        </p:nvSpPr>
        <p:spPr>
          <a:xfrm>
            <a:off x="1797857" y="2767739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6811" y="-299062"/>
            <a:ext cx="18454811" cy="3185625"/>
            <a:chOff x="0" y="-38100"/>
            <a:chExt cx="4917596" cy="839012"/>
          </a:xfrm>
        </p:grpSpPr>
        <p:sp>
          <p:nvSpPr>
            <p:cNvPr id="3" name="Freeform 3"/>
            <p:cNvSpPr/>
            <p:nvPr/>
          </p:nvSpPr>
          <p:spPr>
            <a:xfrm>
              <a:off x="44450" y="0"/>
              <a:ext cx="4873146" cy="800912"/>
            </a:xfrm>
            <a:custGeom>
              <a:avLst/>
              <a:gdLst/>
              <a:ahLst/>
              <a:cxnLst/>
              <a:rect l="l" t="t" r="r" b="b"/>
              <a:pathLst>
                <a:path w="4917596" h="800912">
                  <a:moveTo>
                    <a:pt x="0" y="0"/>
                  </a:moveTo>
                  <a:lnTo>
                    <a:pt x="4917596" y="0"/>
                  </a:lnTo>
                  <a:lnTo>
                    <a:pt x="4917596" y="800912"/>
                  </a:lnTo>
                  <a:lnTo>
                    <a:pt x="0" y="800912"/>
                  </a:lnTo>
                  <a:close/>
                </a:path>
              </a:pathLst>
            </a:custGeom>
            <a:solidFill>
              <a:srgbClr val="F2F1E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7596" cy="839012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48124" y="5477529"/>
            <a:ext cx="1733762" cy="1733762"/>
            <a:chOff x="0" y="0"/>
            <a:chExt cx="8909050" cy="8909050"/>
          </a:xfrm>
        </p:grpSpPr>
        <p:sp>
          <p:nvSpPr>
            <p:cNvPr id="6" name="Freeform 6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A494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2"/>
              <a:stretch>
                <a:fillRect l="-19439" t="-23281" r="-15888" b="-8061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C1D1D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5477529"/>
            <a:ext cx="1733762" cy="1733762"/>
            <a:chOff x="0" y="0"/>
            <a:chExt cx="8909050" cy="8909050"/>
          </a:xfrm>
        </p:grpSpPr>
        <p:sp>
          <p:nvSpPr>
            <p:cNvPr id="10" name="Freeform 10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A494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223" t="-24999" r="223" b="-24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C1D1D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8124" y="3277041"/>
            <a:ext cx="1733762" cy="1733762"/>
            <a:chOff x="0" y="0"/>
            <a:chExt cx="8909050" cy="8909050"/>
          </a:xfrm>
        </p:grpSpPr>
        <p:sp>
          <p:nvSpPr>
            <p:cNvPr id="14" name="Freeform 14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A494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4"/>
              <a:stretch>
                <a:fillRect l="223" t="-24999" r="223" b="-24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C1D1D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48124" y="7678016"/>
            <a:ext cx="1733762" cy="1733762"/>
            <a:chOff x="0" y="0"/>
            <a:chExt cx="8909050" cy="8909050"/>
          </a:xfrm>
        </p:grpSpPr>
        <p:sp>
          <p:nvSpPr>
            <p:cNvPr id="18" name="Freeform 18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A494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5"/>
              <a:stretch>
                <a:fillRect l="-17729" t="-2672" r="-25358" b="-11291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C1D1D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144000" y="7678016"/>
            <a:ext cx="1733762" cy="1733762"/>
            <a:chOff x="0" y="0"/>
            <a:chExt cx="8909050" cy="8909050"/>
          </a:xfrm>
        </p:grpSpPr>
        <p:sp>
          <p:nvSpPr>
            <p:cNvPr id="22" name="Freeform 22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A494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6"/>
              <a:stretch>
                <a:fillRect l="-12534" t="-11259" r="223" b="-57960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C1D1D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" name="Freeform 25"/>
          <p:cNvSpPr/>
          <p:nvPr/>
        </p:nvSpPr>
        <p:spPr>
          <a:xfrm rot="-656480">
            <a:off x="14867526" y="3459965"/>
            <a:ext cx="1231994" cy="1628838"/>
          </a:xfrm>
          <a:custGeom>
            <a:avLst/>
            <a:gdLst/>
            <a:ahLst/>
            <a:cxnLst/>
            <a:rect l="l" t="t" r="r" b="b"/>
            <a:pathLst>
              <a:path w="1231994" h="1628838">
                <a:moveTo>
                  <a:pt x="0" y="0"/>
                </a:moveTo>
                <a:lnTo>
                  <a:pt x="1231994" y="0"/>
                </a:lnTo>
                <a:lnTo>
                  <a:pt x="1231994" y="1628838"/>
                </a:lnTo>
                <a:lnTo>
                  <a:pt x="0" y="1628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6" name="Freeform 26"/>
          <p:cNvSpPr/>
          <p:nvPr/>
        </p:nvSpPr>
        <p:spPr>
          <a:xfrm>
            <a:off x="14563642" y="9098"/>
            <a:ext cx="3582471" cy="5001705"/>
          </a:xfrm>
          <a:custGeom>
            <a:avLst/>
            <a:gdLst/>
            <a:ahLst/>
            <a:cxnLst/>
            <a:rect l="l" t="t" r="r" b="b"/>
            <a:pathLst>
              <a:path w="3582471" h="5001705">
                <a:moveTo>
                  <a:pt x="0" y="0"/>
                </a:moveTo>
                <a:lnTo>
                  <a:pt x="3582471" y="0"/>
                </a:lnTo>
                <a:lnTo>
                  <a:pt x="3582471" y="5001706"/>
                </a:lnTo>
                <a:lnTo>
                  <a:pt x="0" y="500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7" name="TextBox 27"/>
          <p:cNvSpPr txBox="1"/>
          <p:nvPr/>
        </p:nvSpPr>
        <p:spPr>
          <a:xfrm>
            <a:off x="2765340" y="767419"/>
            <a:ext cx="1236237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7499" dirty="0" err="1">
                <a:solidFill>
                  <a:srgbClr val="2C1D1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我們的團隊成員</a:t>
            </a:r>
            <a:endParaRPr lang="en-US" sz="7499" dirty="0">
              <a:solidFill>
                <a:srgbClr val="2C1D1D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765340" y="3359120"/>
            <a:ext cx="5959560" cy="1018928"/>
            <a:chOff x="0" y="-57150"/>
            <a:chExt cx="7946080" cy="1358570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57150"/>
              <a:ext cx="794608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 dirty="0" err="1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鄧紫棋</a:t>
              </a:r>
              <a:endParaRPr lang="en-US" sz="2799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765803"/>
              <a:ext cx="7946080" cy="53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zh-TW" altLang="en-US" sz="2400" b="1" dirty="0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自行編輯</a:t>
              </a:r>
              <a:endParaRPr lang="en-US" altLang="zh-TW" sz="2400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765340" y="7888895"/>
            <a:ext cx="5959560" cy="997020"/>
            <a:chOff x="0" y="-57150"/>
            <a:chExt cx="7946080" cy="1329360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57150"/>
              <a:ext cx="794608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林俊傑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736593"/>
              <a:ext cx="7946080" cy="53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zh-TW" altLang="en-US" sz="2400" b="1" dirty="0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自行編輯</a:t>
              </a:r>
              <a:endParaRPr lang="en-US" altLang="zh-TW" sz="2400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765340" y="5592652"/>
            <a:ext cx="5959560" cy="997020"/>
            <a:chOff x="0" y="-57150"/>
            <a:chExt cx="7946080" cy="1329360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57150"/>
              <a:ext cx="794608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田馥甄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736593"/>
              <a:ext cx="7946080" cy="53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zh-TW" altLang="en-US" sz="2400" b="1" dirty="0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自行編輯</a:t>
              </a:r>
              <a:endParaRPr lang="en-US" altLang="zh-TW" sz="2400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163512" y="5599319"/>
            <a:ext cx="5959560" cy="992258"/>
            <a:chOff x="0" y="-57150"/>
            <a:chExt cx="7946080" cy="1323010"/>
          </a:xfrm>
        </p:grpSpPr>
        <p:sp>
          <p:nvSpPr>
            <p:cNvPr id="38" name="TextBox 38"/>
            <p:cNvSpPr txBox="1"/>
            <p:nvPr/>
          </p:nvSpPr>
          <p:spPr>
            <a:xfrm>
              <a:off x="0" y="-57150"/>
              <a:ext cx="794608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周杰倫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730243"/>
              <a:ext cx="7946080" cy="53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zh-TW" altLang="en-US" sz="2400" b="1" dirty="0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自行編輯</a:t>
              </a:r>
              <a:endParaRPr lang="en-US" sz="2400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163512" y="7915565"/>
            <a:ext cx="5959560" cy="970350"/>
            <a:chOff x="0" y="-57150"/>
            <a:chExt cx="7946080" cy="1293800"/>
          </a:xfrm>
        </p:grpSpPr>
        <p:sp>
          <p:nvSpPr>
            <p:cNvPr id="41" name="TextBox 41"/>
            <p:cNvSpPr txBox="1"/>
            <p:nvPr/>
          </p:nvSpPr>
          <p:spPr>
            <a:xfrm>
              <a:off x="0" y="-57150"/>
              <a:ext cx="794608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郭靜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701033"/>
              <a:ext cx="7946080" cy="53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zh-TW" altLang="en-US" sz="2400" b="1" dirty="0">
                  <a:solidFill>
                    <a:srgbClr val="5A4948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自行編輯</a:t>
              </a:r>
              <a:endParaRPr lang="en-US" altLang="zh-TW" sz="2400" b="1" dirty="0">
                <a:solidFill>
                  <a:srgbClr val="5A4948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sp>
        <p:nvSpPr>
          <p:cNvPr id="43" name="Freeform 43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50528"/>
              </p:ext>
            </p:extLst>
          </p:nvPr>
        </p:nvGraphicFramePr>
        <p:xfrm>
          <a:off x="2007776" y="2473809"/>
          <a:ext cx="15242288" cy="6681398"/>
        </p:xfrm>
        <a:graphic>
          <a:graphicData uri="http://schemas.openxmlformats.org/drawingml/2006/table">
            <a:tbl>
              <a:tblPr/>
              <a:tblGrid>
                <a:gridCol w="245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11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角色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F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責任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656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 dirty="0" err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鄧紫棋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隊長</a:t>
                      </a:r>
                      <a:endParaRPr lang="en-US" sz="16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協調團隊</a:t>
                      </a:r>
                      <a:endParaRPr lang="en-US" sz="14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656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田馥甄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zh-TW" altLang="en-US" sz="28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企劃編輯</a:t>
                      </a:r>
                      <a:endParaRPr lang="en-US" sz="16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zh-TW" altLang="en-US" sz="24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企劃美編</a:t>
                      </a:r>
                      <a:endParaRPr lang="en-US" sz="14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656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林俊傑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資</a:t>
                      </a:r>
                      <a:r>
                        <a:rPr lang="zh-TW" altLang="en-US" sz="28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料收集</a:t>
                      </a:r>
                      <a:endParaRPr lang="en-US" sz="16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zh-TW" altLang="en-US" sz="24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田野調查</a:t>
                      </a:r>
                      <a:endParaRPr lang="en-US" sz="14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656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周杰倫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文案編輯</a:t>
                      </a:r>
                      <a:endParaRPr lang="en-US" sz="16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altLang="zh-TW" sz="2400" dirty="0" err="1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為素材內容提供方向和建議</a:t>
                      </a:r>
                      <a:endParaRPr lang="en-US" altLang="zh-TW" sz="14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656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>
                          <a:solidFill>
                            <a:srgbClr val="124469"/>
                          </a:solidFill>
                          <a:latin typeface="Arial Unicode Bold"/>
                          <a:ea typeface="Arial Unicode Bold"/>
                          <a:cs typeface="Arial Unicode Bold"/>
                          <a:sym typeface="Arial Unicode Bold"/>
                        </a:rPr>
                        <a:t>郭靜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影像拍攝紀錄</a:t>
                      </a:r>
                      <a:endParaRPr lang="en-US" altLang="zh-TW" sz="2800" kern="1200" dirty="0">
                        <a:solidFill>
                          <a:srgbClr val="124469"/>
                        </a:solidFill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zh-TW" altLang="en-US" sz="2400" dirty="0">
                          <a:solidFill>
                            <a:srgbClr val="124469"/>
                          </a:solidFill>
                          <a:latin typeface="華康中黑體" panose="020B0509000000000000" pitchFamily="49" charset="-120"/>
                          <a:ea typeface="華康中黑體" panose="020B0509000000000000" pitchFamily="49" charset="-120"/>
                          <a:cs typeface="華康中黑體" panose="020B0509000000000000" pitchFamily="49" charset="-120"/>
                          <a:sym typeface="Arial Unicode"/>
                        </a:rPr>
                        <a:t>活動紀錄拍攝</a:t>
                      </a:r>
                      <a:endParaRPr lang="en-US" sz="1400" dirty="0"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華康中黑體" panose="020B0509000000000000" pitchFamily="49" charset="-12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4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39746" y="4727507"/>
            <a:ext cx="1046472" cy="1046472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2F1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2"/>
              <a:stretch>
                <a:fillRect l="223" t="-24999" r="223" b="-24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12446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39746" y="6981660"/>
            <a:ext cx="1046472" cy="1046472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2F1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223" t="-24999" r="223" b="-24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12446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39746" y="3600430"/>
            <a:ext cx="1046472" cy="1046472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2F1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4"/>
              <a:stretch>
                <a:fillRect l="223" t="-24999" r="223" b="-24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12446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39746" y="5854584"/>
            <a:ext cx="1046472" cy="1046472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2F1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5"/>
              <a:stretch>
                <a:fillRect l="223" r="223" b="-4999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12446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39746" y="8108737"/>
            <a:ext cx="1046472" cy="1046472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2F1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6"/>
              <a:stretch>
                <a:fillRect l="223" r="223" b="-4999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12446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039672" y="366814"/>
            <a:ext cx="1759192" cy="1747109"/>
          </a:xfrm>
          <a:custGeom>
            <a:avLst/>
            <a:gdLst/>
            <a:ahLst/>
            <a:cxnLst/>
            <a:rect l="l" t="t" r="r" b="b"/>
            <a:pathLst>
              <a:path w="1759192" h="1747109">
                <a:moveTo>
                  <a:pt x="0" y="0"/>
                </a:moveTo>
                <a:lnTo>
                  <a:pt x="1759191" y="0"/>
                </a:lnTo>
                <a:lnTo>
                  <a:pt x="1759191" y="1747110"/>
                </a:lnTo>
                <a:lnTo>
                  <a:pt x="0" y="1747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4" name="Freeform 24"/>
          <p:cNvSpPr/>
          <p:nvPr/>
        </p:nvSpPr>
        <p:spPr>
          <a:xfrm>
            <a:off x="3656854" y="531219"/>
            <a:ext cx="2169167" cy="1418301"/>
          </a:xfrm>
          <a:custGeom>
            <a:avLst/>
            <a:gdLst/>
            <a:ahLst/>
            <a:cxnLst/>
            <a:rect l="l" t="t" r="r" b="b"/>
            <a:pathLst>
              <a:path w="2169167" h="1418301">
                <a:moveTo>
                  <a:pt x="0" y="0"/>
                </a:moveTo>
                <a:lnTo>
                  <a:pt x="2169167" y="0"/>
                </a:lnTo>
                <a:lnTo>
                  <a:pt x="2169167" y="1418301"/>
                </a:lnTo>
                <a:lnTo>
                  <a:pt x="0" y="141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3330751" y="521232"/>
            <a:ext cx="120733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>
                <a:solidFill>
                  <a:srgbClr val="2C1D1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我們團隊的角色</a:t>
            </a:r>
          </a:p>
        </p:txBody>
      </p:sp>
      <p:sp>
        <p:nvSpPr>
          <p:cNvPr id="26" name="Freeform 26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358982"/>
            <a:ext cx="9353610" cy="10738015"/>
            <a:chOff x="0" y="-38100"/>
            <a:chExt cx="2463502" cy="2828119"/>
          </a:xfrm>
        </p:grpSpPr>
        <p:sp>
          <p:nvSpPr>
            <p:cNvPr id="3" name="Freeform 3"/>
            <p:cNvSpPr/>
            <p:nvPr/>
          </p:nvSpPr>
          <p:spPr>
            <a:xfrm>
              <a:off x="0" y="41775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63502" h="2790019">
                  <a:moveTo>
                    <a:pt x="0" y="0"/>
                  </a:moveTo>
                  <a:lnTo>
                    <a:pt x="2463502" y="0"/>
                  </a:lnTo>
                  <a:lnTo>
                    <a:pt x="2463502" y="2790019"/>
                  </a:lnTo>
                  <a:lnTo>
                    <a:pt x="0" y="2790019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3502" cy="28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51461" y="636778"/>
            <a:ext cx="7931739" cy="6097008"/>
            <a:chOff x="-1" y="-57149"/>
            <a:chExt cx="10575652" cy="8129344"/>
          </a:xfrm>
        </p:grpSpPr>
        <p:sp>
          <p:nvSpPr>
            <p:cNvPr id="6" name="TextBox 6"/>
            <p:cNvSpPr txBox="1"/>
            <p:nvPr/>
          </p:nvSpPr>
          <p:spPr>
            <a:xfrm>
              <a:off x="-1" y="3202399"/>
              <a:ext cx="10575652" cy="4869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TW" altLang="en-US" sz="24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面對氣候變遷與極端天氣日益頻繁，台灣社會對於淨零排放、環境永續及循環經濟的重視程度與日俱增。校園身為教育與生活的重心場域，亦應成為實踐永續理念的起點。新竹縣內多所中小學校園綠意盎然，然而校樹修枝作業往往僅止於安全維護，未有效結合教育意義與資源再利用策略，將「優化縣內中小學校樹木修枝」，有效達到校園即綠色教育的影響力，並符合廢材資源循環再利用之目標，形成具地方特色的永續發展模式</a:t>
              </a:r>
              <a:r>
                <a:rPr lang="en-US" sz="24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。</a:t>
              </a:r>
              <a:endParaRPr lang="en-US" sz="2400" dirty="0">
                <a:solidFill>
                  <a:srgbClr val="124469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49"/>
              <a:ext cx="10051583" cy="288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0"/>
                </a:lnSpc>
              </a:pPr>
              <a:r>
                <a:rPr lang="en-US" sz="3100" b="1" dirty="0" err="1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徵件主題</a:t>
              </a: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(</a:t>
              </a:r>
              <a:r>
                <a:rPr lang="zh-TW" alt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擇一</a:t>
              </a: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)</a:t>
              </a:r>
              <a:r>
                <a:rPr 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：</a:t>
              </a:r>
            </a:p>
            <a:p>
              <a:pPr algn="l">
                <a:lnSpc>
                  <a:spcPts val="4340"/>
                </a:lnSpc>
              </a:pPr>
              <a:r>
                <a:rPr lang="en-US" altLang="zh-TW" sz="3100" b="1" dirty="0">
                  <a:solidFill>
                    <a:srgbClr val="FF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1.</a:t>
              </a:r>
              <a:r>
                <a:rPr lang="en-US" sz="3100" b="1" dirty="0">
                  <a:solidFill>
                    <a:srgbClr val="FF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環境永續/</a:t>
              </a:r>
              <a:r>
                <a:rPr lang="en-US" sz="3100" b="1" dirty="0" err="1">
                  <a:solidFill>
                    <a:srgbClr val="FF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自然生態</a:t>
              </a:r>
              <a:endParaRPr lang="en-US" sz="3100" b="1" dirty="0">
                <a:solidFill>
                  <a:srgbClr val="FF0000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  <a:p>
              <a:pPr algn="l">
                <a:lnSpc>
                  <a:spcPts val="4340"/>
                </a:lnSpc>
              </a:pP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2.</a:t>
              </a:r>
              <a:r>
                <a:rPr lang="zh-TW" alt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社會公益</a:t>
              </a: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/</a:t>
              </a:r>
              <a:r>
                <a:rPr lang="zh-TW" alt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社福文教</a:t>
              </a:r>
              <a:endParaRPr lang="en-US" altLang="zh-TW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  <a:p>
              <a:pPr algn="l">
                <a:lnSpc>
                  <a:spcPts val="4340"/>
                </a:lnSpc>
              </a:pP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3.</a:t>
              </a:r>
              <a:r>
                <a:rPr lang="zh-TW" alt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都市發展</a:t>
              </a:r>
              <a:r>
                <a:rPr lang="en-US" altLang="zh-TW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/</a:t>
              </a:r>
              <a:r>
                <a:rPr lang="zh-TW" altLang="en-US" sz="3100" b="1" dirty="0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就業經濟</a:t>
              </a:r>
              <a:endParaRPr 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9722" y="98369"/>
            <a:ext cx="8987947" cy="8887041"/>
            <a:chOff x="24383" y="-936980"/>
            <a:chExt cx="11983929" cy="11849388"/>
          </a:xfrm>
        </p:grpSpPr>
        <p:sp>
          <p:nvSpPr>
            <p:cNvPr id="9" name="TextBox 9"/>
            <p:cNvSpPr txBox="1"/>
            <p:nvPr/>
          </p:nvSpPr>
          <p:spPr>
            <a:xfrm>
              <a:off x="478955" y="84687"/>
              <a:ext cx="11529357" cy="1944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559"/>
                </a:lnSpc>
              </a:pPr>
              <a:r>
                <a:rPr lang="en-US" sz="8800" dirty="0" err="1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主題內容及說明</a:t>
              </a:r>
              <a:endParaRPr lang="en-US" sz="8800" dirty="0">
                <a:solidFill>
                  <a:srgbClr val="124469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4191" y="-936980"/>
              <a:ext cx="1262785" cy="1449963"/>
            </a:xfrm>
            <a:custGeom>
              <a:avLst/>
              <a:gdLst/>
              <a:ahLst/>
              <a:cxnLst/>
              <a:rect l="l" t="t" r="r" b="b"/>
              <a:pathLst>
                <a:path w="1262785" h="1449962">
                  <a:moveTo>
                    <a:pt x="0" y="0"/>
                  </a:moveTo>
                  <a:lnTo>
                    <a:pt x="1262785" y="0"/>
                  </a:lnTo>
                  <a:lnTo>
                    <a:pt x="1262785" y="1449962"/>
                  </a:lnTo>
                  <a:lnTo>
                    <a:pt x="0" y="144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703796" y="6163445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6" y="0"/>
                  </a:lnTo>
                  <a:lnTo>
                    <a:pt x="1819236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383" y="7770079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7" y="0"/>
                  </a:lnTo>
                  <a:lnTo>
                    <a:pt x="1819237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2798809" y="10213710"/>
              <a:ext cx="4952081" cy="698698"/>
              <a:chOff x="0" y="0"/>
              <a:chExt cx="812800" cy="11467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1146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4679">
                    <a:moveTo>
                      <a:pt x="406400" y="0"/>
                    </a:moveTo>
                    <a:cubicBezTo>
                      <a:pt x="181951" y="0"/>
                      <a:pt x="0" y="25672"/>
                      <a:pt x="0" y="57340"/>
                    </a:cubicBezTo>
                    <a:cubicBezTo>
                      <a:pt x="0" y="89008"/>
                      <a:pt x="181951" y="114679"/>
                      <a:pt x="406400" y="114679"/>
                    </a:cubicBezTo>
                    <a:cubicBezTo>
                      <a:pt x="630849" y="114679"/>
                      <a:pt x="812800" y="89008"/>
                      <a:pt x="812800" y="57340"/>
                    </a:cubicBezTo>
                    <a:cubicBezTo>
                      <a:pt x="812800" y="2567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4469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-27349"/>
                <a:ext cx="660400" cy="131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028700" y="8985410"/>
            <a:ext cx="1197705" cy="1129835"/>
          </a:xfrm>
          <a:custGeom>
            <a:avLst/>
            <a:gdLst/>
            <a:ahLst/>
            <a:cxnLst/>
            <a:rect l="l" t="t" r="r" b="b"/>
            <a:pathLst>
              <a:path w="1197705" h="1129835">
                <a:moveTo>
                  <a:pt x="0" y="0"/>
                </a:moveTo>
                <a:lnTo>
                  <a:pt x="1197705" y="0"/>
                </a:lnTo>
                <a:lnTo>
                  <a:pt x="1197705" y="1129835"/>
                </a:lnTo>
                <a:lnTo>
                  <a:pt x="0" y="112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>
            <a:off x="2340780" y="8985533"/>
            <a:ext cx="1260357" cy="1129835"/>
          </a:xfrm>
          <a:custGeom>
            <a:avLst/>
            <a:gdLst/>
            <a:ahLst/>
            <a:cxnLst/>
            <a:rect l="l" t="t" r="r" b="b"/>
            <a:pathLst>
              <a:path w="1260357" h="1129835">
                <a:moveTo>
                  <a:pt x="0" y="0"/>
                </a:moveTo>
                <a:lnTo>
                  <a:pt x="1260357" y="0"/>
                </a:lnTo>
                <a:lnTo>
                  <a:pt x="1260357" y="1129835"/>
                </a:lnTo>
                <a:lnTo>
                  <a:pt x="0" y="112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>
            <a:off x="3715437" y="9014666"/>
            <a:ext cx="1215758" cy="1100702"/>
          </a:xfrm>
          <a:custGeom>
            <a:avLst/>
            <a:gdLst/>
            <a:ahLst/>
            <a:cxnLst/>
            <a:rect l="l" t="t" r="r" b="b"/>
            <a:pathLst>
              <a:path w="1215758" h="1100702">
                <a:moveTo>
                  <a:pt x="0" y="0"/>
                </a:moveTo>
                <a:lnTo>
                  <a:pt x="1215758" y="0"/>
                </a:lnTo>
                <a:lnTo>
                  <a:pt x="1215758" y="1100702"/>
                </a:lnTo>
                <a:lnTo>
                  <a:pt x="0" y="1100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/>
          <p:cNvSpPr/>
          <p:nvPr/>
        </p:nvSpPr>
        <p:spPr>
          <a:xfrm>
            <a:off x="5112170" y="9010095"/>
            <a:ext cx="1146064" cy="1080464"/>
          </a:xfrm>
          <a:custGeom>
            <a:avLst/>
            <a:gdLst/>
            <a:ahLst/>
            <a:cxnLst/>
            <a:rect l="l" t="t" r="r" b="b"/>
            <a:pathLst>
              <a:path w="1146064" h="1080464">
                <a:moveTo>
                  <a:pt x="0" y="0"/>
                </a:moveTo>
                <a:lnTo>
                  <a:pt x="1146064" y="0"/>
                </a:lnTo>
                <a:lnTo>
                  <a:pt x="1146064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0" name="Freeform 20"/>
          <p:cNvSpPr/>
          <p:nvPr/>
        </p:nvSpPr>
        <p:spPr>
          <a:xfrm>
            <a:off x="6440807" y="9010095"/>
            <a:ext cx="1197061" cy="1080464"/>
          </a:xfrm>
          <a:custGeom>
            <a:avLst/>
            <a:gdLst/>
            <a:ahLst/>
            <a:cxnLst/>
            <a:rect l="l" t="t" r="r" b="b"/>
            <a:pathLst>
              <a:path w="1197061" h="1080464">
                <a:moveTo>
                  <a:pt x="0" y="0"/>
                </a:moveTo>
                <a:lnTo>
                  <a:pt x="1197061" y="0"/>
                </a:lnTo>
                <a:lnTo>
                  <a:pt x="1197061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1" name="Freeform 21"/>
          <p:cNvSpPr/>
          <p:nvPr/>
        </p:nvSpPr>
        <p:spPr>
          <a:xfrm>
            <a:off x="15638700" y="260872"/>
            <a:ext cx="1197061" cy="1080464"/>
          </a:xfrm>
          <a:custGeom>
            <a:avLst/>
            <a:gdLst/>
            <a:ahLst/>
            <a:cxnLst/>
            <a:rect l="l" t="t" r="r" b="b"/>
            <a:pathLst>
              <a:path w="1197061" h="1080464">
                <a:moveTo>
                  <a:pt x="0" y="0"/>
                </a:moveTo>
                <a:lnTo>
                  <a:pt x="1197061" y="0"/>
                </a:lnTo>
                <a:lnTo>
                  <a:pt x="1197061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3" name="Freeform 23"/>
          <p:cNvSpPr/>
          <p:nvPr/>
        </p:nvSpPr>
        <p:spPr>
          <a:xfrm>
            <a:off x="1797857" y="2767739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303275"/>
            <a:ext cx="9353610" cy="10738015"/>
            <a:chOff x="0" y="-38100"/>
            <a:chExt cx="2463502" cy="2828119"/>
          </a:xfrm>
        </p:grpSpPr>
        <p:sp>
          <p:nvSpPr>
            <p:cNvPr id="3" name="Freeform 3"/>
            <p:cNvSpPr/>
            <p:nvPr/>
          </p:nvSpPr>
          <p:spPr>
            <a:xfrm>
              <a:off x="0" y="41775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63502" h="2790019">
                  <a:moveTo>
                    <a:pt x="0" y="0"/>
                  </a:moveTo>
                  <a:lnTo>
                    <a:pt x="2463502" y="0"/>
                  </a:lnTo>
                  <a:lnTo>
                    <a:pt x="2463502" y="2790019"/>
                  </a:lnTo>
                  <a:lnTo>
                    <a:pt x="0" y="2790019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3502" cy="28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35509" y="634417"/>
            <a:ext cx="7554640" cy="8930600"/>
            <a:chOff x="-21271" y="-57150"/>
            <a:chExt cx="10072854" cy="11907472"/>
          </a:xfrm>
        </p:grpSpPr>
        <p:sp>
          <p:nvSpPr>
            <p:cNvPr id="6" name="TextBox 6"/>
            <p:cNvSpPr txBox="1"/>
            <p:nvPr/>
          </p:nvSpPr>
          <p:spPr>
            <a:xfrm>
              <a:off x="-21271" y="1124647"/>
              <a:ext cx="10051583" cy="10725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altLang="zh-TW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1.</a:t>
              </a:r>
              <a:r>
                <a:rPr lang="zh-TW" altLang="en-US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全面盤點合作對象</a:t>
              </a:r>
            </a:p>
            <a:p>
              <a:pPr algn="l">
                <a:lnSpc>
                  <a:spcPts val="3000"/>
                </a:lnSpc>
              </a:pPr>
              <a:r>
                <a:rPr lang="zh-TW" altLang="en-US" sz="20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調查縣內具校園修樹及廢材處理能力的單位，優先選擇支持低碳與循環再利用理念的廠商或社會企業合作。</a:t>
              </a:r>
              <a:endPara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endPara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r>
                <a:rPr lang="en-US" altLang="zh-TW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2.</a:t>
              </a:r>
              <a:r>
                <a:rPr lang="zh-TW" altLang="en-US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跨部門協調與制度建立</a:t>
              </a:r>
            </a:p>
            <a:p>
              <a:pPr algn="l">
                <a:lnSpc>
                  <a:spcPts val="3000"/>
                </a:lnSpc>
              </a:pPr>
              <a:r>
                <a:rPr lang="zh-TW" altLang="en-US" sz="20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召開相關單位會議，檢討現行流程並建構完善制度，由公部門統籌修剪作業，安排合格業者處理並回收廢材。廢材可製成木炭、生物炭、木酢液，用於除濕、清潔或教學，實踐循環利用。</a:t>
              </a:r>
              <a:endPara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endPara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r>
                <a:rPr lang="en-US" altLang="zh-TW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3.</a:t>
              </a:r>
              <a:r>
                <a:rPr lang="zh-TW" altLang="en-US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示範推動與教育結合</a:t>
              </a:r>
            </a:p>
            <a:p>
              <a:pPr algn="l">
                <a:lnSpc>
                  <a:spcPts val="3000"/>
                </a:lnSpc>
              </a:pPr>
              <a:r>
                <a:rPr lang="zh-TW" altLang="en-US" sz="20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選定學校作為示範據點，辦理工作坊與修樹觀摩，結合環境永續課程，落實綠色校園理念，深化學生環保意識。</a:t>
              </a:r>
              <a:endPara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endPara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r>
                <a:rPr lang="en-US" altLang="zh-TW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4. </a:t>
              </a:r>
              <a:r>
                <a:rPr lang="zh-TW" altLang="en-US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建立成效追蹤與回饋機制</a:t>
              </a:r>
            </a:p>
            <a:p>
              <a:pPr algn="l">
                <a:lnSpc>
                  <a:spcPts val="3000"/>
                </a:lnSpc>
              </a:pPr>
              <a:r>
                <a:rPr lang="zh-TW" altLang="en-US" sz="20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設計追蹤系統，定期檢視修剪及資源再利用成效，並透過問卷、訪查與回饋會議持續優化推動內容。</a:t>
              </a:r>
              <a:endParaRPr lang="en-US" altLang="zh-TW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endParaRPr lang="zh-TW" alt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  <a:p>
              <a:pPr algn="l">
                <a:lnSpc>
                  <a:spcPts val="3000"/>
                </a:lnSpc>
              </a:pPr>
              <a:r>
                <a:rPr lang="en-US" altLang="zh-TW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5. </a:t>
              </a:r>
              <a:r>
                <a:rPr lang="zh-TW" altLang="en-US" sz="2000" b="1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規劃擴大推廣與永續合作平台</a:t>
              </a:r>
            </a:p>
            <a:p>
              <a:pPr algn="l">
                <a:lnSpc>
                  <a:spcPts val="3000"/>
                </a:lnSpc>
              </a:pPr>
              <a:r>
                <a:rPr lang="zh-TW" altLang="en-US" sz="2000" dirty="0">
                  <a:solidFill>
                    <a:srgbClr val="124469"/>
                  </a:solidFill>
                  <a:latin typeface="華康中黑體" panose="020B0509000000000000" pitchFamily="49" charset="-120"/>
                  <a:ea typeface="華康中黑體" panose="020B0509000000000000" pitchFamily="49" charset="-120"/>
                  <a:cs typeface="華康中黑體" panose="020B0509000000000000" pitchFamily="49" charset="-120"/>
                  <a:sym typeface="Arial Unicode"/>
                </a:rPr>
                <a:t>依據示範成果擬定全面推動計畫，串聯更多學校、社區與企業，逐步擴大綠色教育與資源再利用網絡，建立具地方特色的永續發展模式。</a:t>
              </a:r>
              <a:endParaRPr lang="en-US" sz="2000" dirty="0">
                <a:solidFill>
                  <a:srgbClr val="12446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Arial Unicod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051583" cy="676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0"/>
                </a:lnSpc>
              </a:pPr>
              <a:r>
                <a:rPr lang="en-US" sz="3100" b="1">
                  <a:solidFill>
                    <a:srgbClr val="12446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改善環境，永續城鄉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9722" y="643942"/>
            <a:ext cx="7873988" cy="8341468"/>
            <a:chOff x="0" y="-209549"/>
            <a:chExt cx="10498650" cy="11121957"/>
          </a:xfrm>
        </p:grpSpPr>
        <p:sp>
          <p:nvSpPr>
            <p:cNvPr id="9" name="TextBox 9"/>
            <p:cNvSpPr txBox="1"/>
            <p:nvPr/>
          </p:nvSpPr>
          <p:spPr>
            <a:xfrm>
              <a:off x="2309136" y="-209549"/>
              <a:ext cx="7390472" cy="1973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2559"/>
                </a:lnSpc>
              </a:pPr>
              <a:r>
                <a:rPr lang="en-US" sz="10465" dirty="0" err="1">
                  <a:solidFill>
                    <a:srgbClr val="124469"/>
                  </a:solidFill>
                  <a:latin typeface="AwkwardKai 拙楷體" pitchFamily="2" charset="-120"/>
                  <a:ea typeface="AwkwardKai 拙楷體" pitchFamily="2" charset="-120"/>
                  <a:cs typeface="可画动感隶书"/>
                  <a:sym typeface="可画动感隶书"/>
                </a:rPr>
                <a:t>執行內容</a:t>
              </a:r>
              <a:endParaRPr lang="en-US" sz="10465" dirty="0">
                <a:solidFill>
                  <a:srgbClr val="124469"/>
                </a:solidFill>
                <a:latin typeface="AwkwardKai 拙楷體" pitchFamily="2" charset="-120"/>
                <a:ea typeface="AwkwardKai 拙楷體" pitchFamily="2" charset="-120"/>
                <a:cs typeface="可画动感隶书"/>
                <a:sym typeface="可画动感隶书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46338" y="329652"/>
              <a:ext cx="1262785" cy="1449962"/>
            </a:xfrm>
            <a:custGeom>
              <a:avLst/>
              <a:gdLst/>
              <a:ahLst/>
              <a:cxnLst/>
              <a:rect l="l" t="t" r="r" b="b"/>
              <a:pathLst>
                <a:path w="1262785" h="1449962">
                  <a:moveTo>
                    <a:pt x="0" y="0"/>
                  </a:moveTo>
                  <a:lnTo>
                    <a:pt x="1262785" y="0"/>
                  </a:lnTo>
                  <a:lnTo>
                    <a:pt x="1262785" y="1449962"/>
                  </a:lnTo>
                  <a:lnTo>
                    <a:pt x="0" y="144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679413" y="6163445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6" y="0"/>
                  </a:lnTo>
                  <a:lnTo>
                    <a:pt x="1819236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7770079"/>
              <a:ext cx="1819237" cy="2088894"/>
            </a:xfrm>
            <a:custGeom>
              <a:avLst/>
              <a:gdLst/>
              <a:ahLst/>
              <a:cxnLst/>
              <a:rect l="l" t="t" r="r" b="b"/>
              <a:pathLst>
                <a:path w="1819237" h="2088894">
                  <a:moveTo>
                    <a:pt x="0" y="0"/>
                  </a:moveTo>
                  <a:lnTo>
                    <a:pt x="1819237" y="0"/>
                  </a:lnTo>
                  <a:lnTo>
                    <a:pt x="1819237" y="2088894"/>
                  </a:lnTo>
                  <a:lnTo>
                    <a:pt x="0" y="208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2774426" y="10213710"/>
              <a:ext cx="4952081" cy="698698"/>
              <a:chOff x="0" y="0"/>
              <a:chExt cx="812800" cy="11467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1146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4679">
                    <a:moveTo>
                      <a:pt x="406400" y="0"/>
                    </a:moveTo>
                    <a:cubicBezTo>
                      <a:pt x="181951" y="0"/>
                      <a:pt x="0" y="25672"/>
                      <a:pt x="0" y="57340"/>
                    </a:cubicBezTo>
                    <a:cubicBezTo>
                      <a:pt x="0" y="89008"/>
                      <a:pt x="181951" y="114679"/>
                      <a:pt x="406400" y="114679"/>
                    </a:cubicBezTo>
                    <a:cubicBezTo>
                      <a:pt x="630849" y="114679"/>
                      <a:pt x="812800" y="89008"/>
                      <a:pt x="812800" y="57340"/>
                    </a:cubicBezTo>
                    <a:cubicBezTo>
                      <a:pt x="812800" y="2567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4469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-27349"/>
                <a:ext cx="660400" cy="131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028700" y="8985410"/>
            <a:ext cx="1197705" cy="1129835"/>
          </a:xfrm>
          <a:custGeom>
            <a:avLst/>
            <a:gdLst/>
            <a:ahLst/>
            <a:cxnLst/>
            <a:rect l="l" t="t" r="r" b="b"/>
            <a:pathLst>
              <a:path w="1197705" h="1129835">
                <a:moveTo>
                  <a:pt x="0" y="0"/>
                </a:moveTo>
                <a:lnTo>
                  <a:pt x="1197705" y="0"/>
                </a:lnTo>
                <a:lnTo>
                  <a:pt x="1197705" y="1129835"/>
                </a:lnTo>
                <a:lnTo>
                  <a:pt x="0" y="112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>
            <a:off x="2340780" y="8985533"/>
            <a:ext cx="1260357" cy="1129835"/>
          </a:xfrm>
          <a:custGeom>
            <a:avLst/>
            <a:gdLst/>
            <a:ahLst/>
            <a:cxnLst/>
            <a:rect l="l" t="t" r="r" b="b"/>
            <a:pathLst>
              <a:path w="1260357" h="1129835">
                <a:moveTo>
                  <a:pt x="0" y="0"/>
                </a:moveTo>
                <a:lnTo>
                  <a:pt x="1260357" y="0"/>
                </a:lnTo>
                <a:lnTo>
                  <a:pt x="1260357" y="1129835"/>
                </a:lnTo>
                <a:lnTo>
                  <a:pt x="0" y="112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>
            <a:off x="3715437" y="9014666"/>
            <a:ext cx="1215758" cy="1100702"/>
          </a:xfrm>
          <a:custGeom>
            <a:avLst/>
            <a:gdLst/>
            <a:ahLst/>
            <a:cxnLst/>
            <a:rect l="l" t="t" r="r" b="b"/>
            <a:pathLst>
              <a:path w="1215758" h="1100702">
                <a:moveTo>
                  <a:pt x="0" y="0"/>
                </a:moveTo>
                <a:lnTo>
                  <a:pt x="1215758" y="0"/>
                </a:lnTo>
                <a:lnTo>
                  <a:pt x="1215758" y="1100702"/>
                </a:lnTo>
                <a:lnTo>
                  <a:pt x="0" y="1100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/>
          <p:cNvSpPr/>
          <p:nvPr/>
        </p:nvSpPr>
        <p:spPr>
          <a:xfrm>
            <a:off x="5112170" y="9010095"/>
            <a:ext cx="1146064" cy="1080464"/>
          </a:xfrm>
          <a:custGeom>
            <a:avLst/>
            <a:gdLst/>
            <a:ahLst/>
            <a:cxnLst/>
            <a:rect l="l" t="t" r="r" b="b"/>
            <a:pathLst>
              <a:path w="1146064" h="1080464">
                <a:moveTo>
                  <a:pt x="0" y="0"/>
                </a:moveTo>
                <a:lnTo>
                  <a:pt x="1146064" y="0"/>
                </a:lnTo>
                <a:lnTo>
                  <a:pt x="1146064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0" name="Freeform 20"/>
          <p:cNvSpPr/>
          <p:nvPr/>
        </p:nvSpPr>
        <p:spPr>
          <a:xfrm>
            <a:off x="6440807" y="9010095"/>
            <a:ext cx="1197061" cy="1080464"/>
          </a:xfrm>
          <a:custGeom>
            <a:avLst/>
            <a:gdLst/>
            <a:ahLst/>
            <a:cxnLst/>
            <a:rect l="l" t="t" r="r" b="b"/>
            <a:pathLst>
              <a:path w="1197061" h="1080464">
                <a:moveTo>
                  <a:pt x="0" y="0"/>
                </a:moveTo>
                <a:lnTo>
                  <a:pt x="1197061" y="0"/>
                </a:lnTo>
                <a:lnTo>
                  <a:pt x="1197061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1" name="Freeform 21"/>
          <p:cNvSpPr/>
          <p:nvPr/>
        </p:nvSpPr>
        <p:spPr>
          <a:xfrm>
            <a:off x="15638700" y="260872"/>
            <a:ext cx="1197061" cy="1080464"/>
          </a:xfrm>
          <a:custGeom>
            <a:avLst/>
            <a:gdLst/>
            <a:ahLst/>
            <a:cxnLst/>
            <a:rect l="l" t="t" r="r" b="b"/>
            <a:pathLst>
              <a:path w="1197061" h="1080464">
                <a:moveTo>
                  <a:pt x="0" y="0"/>
                </a:moveTo>
                <a:lnTo>
                  <a:pt x="1197061" y="0"/>
                </a:lnTo>
                <a:lnTo>
                  <a:pt x="1197061" y="1080464"/>
                </a:lnTo>
                <a:lnTo>
                  <a:pt x="0" y="1080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3" name="Freeform 23"/>
          <p:cNvSpPr/>
          <p:nvPr/>
        </p:nvSpPr>
        <p:spPr>
          <a:xfrm>
            <a:off x="1797857" y="2767739"/>
            <a:ext cx="4937716" cy="5878233"/>
          </a:xfrm>
          <a:custGeom>
            <a:avLst/>
            <a:gdLst/>
            <a:ahLst/>
            <a:cxnLst/>
            <a:rect l="l" t="t" r="r" b="b"/>
            <a:pathLst>
              <a:path w="4937716" h="5878233">
                <a:moveTo>
                  <a:pt x="0" y="0"/>
                </a:moveTo>
                <a:lnTo>
                  <a:pt x="4937716" y="0"/>
                </a:lnTo>
                <a:lnTo>
                  <a:pt x="4937716" y="5878233"/>
                </a:lnTo>
                <a:lnTo>
                  <a:pt x="0" y="5878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81E1F-5F91-789E-C9D2-4086D3D6E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0A92BDE-8470-8FA0-4893-34B3D9EC9CDF}"/>
              </a:ext>
            </a:extLst>
          </p:cNvPr>
          <p:cNvGrpSpPr/>
          <p:nvPr/>
        </p:nvGrpSpPr>
        <p:grpSpPr>
          <a:xfrm>
            <a:off x="-191748" y="-299062"/>
            <a:ext cx="18671496" cy="3952587"/>
            <a:chOff x="0" y="-38100"/>
            <a:chExt cx="4917596" cy="104101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2DF3EC-40FC-8A09-F52C-4584165E77AF}"/>
                </a:ext>
              </a:extLst>
            </p:cNvPr>
            <p:cNvSpPr/>
            <p:nvPr/>
          </p:nvSpPr>
          <p:spPr>
            <a:xfrm>
              <a:off x="50502" y="40665"/>
              <a:ext cx="4816592" cy="739719"/>
            </a:xfrm>
            <a:custGeom>
              <a:avLst/>
              <a:gdLst/>
              <a:ahLst/>
              <a:cxnLst/>
              <a:rect l="l" t="t" r="r" b="b"/>
              <a:pathLst>
                <a:path w="4917596" h="1002910">
                  <a:moveTo>
                    <a:pt x="0" y="0"/>
                  </a:moveTo>
                  <a:lnTo>
                    <a:pt x="4917596" y="0"/>
                  </a:lnTo>
                  <a:lnTo>
                    <a:pt x="4917596" y="1002910"/>
                  </a:lnTo>
                  <a:lnTo>
                    <a:pt x="0" y="1002910"/>
                  </a:lnTo>
                  <a:close/>
                </a:path>
              </a:pathLst>
            </a:custGeom>
            <a:solidFill>
              <a:srgbClr val="F7DF68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DAEF79-4234-8B28-1090-518A380A3CAF}"/>
                </a:ext>
              </a:extLst>
            </p:cNvPr>
            <p:cNvSpPr txBox="1"/>
            <p:nvPr/>
          </p:nvSpPr>
          <p:spPr>
            <a:xfrm>
              <a:off x="0" y="-38100"/>
              <a:ext cx="4917596" cy="1041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B75F2E3-9CF8-1050-CCE1-7F4E96F71B40}"/>
              </a:ext>
            </a:extLst>
          </p:cNvPr>
          <p:cNvGrpSpPr/>
          <p:nvPr/>
        </p:nvGrpSpPr>
        <p:grpSpPr>
          <a:xfrm>
            <a:off x="-191748" y="8559126"/>
            <a:ext cx="18671496" cy="1834312"/>
            <a:chOff x="0" y="-38100"/>
            <a:chExt cx="4917596" cy="48311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FD3FCE-2FBE-4E31-847A-309A27ECC7B2}"/>
                </a:ext>
              </a:extLst>
            </p:cNvPr>
            <p:cNvSpPr/>
            <p:nvPr/>
          </p:nvSpPr>
          <p:spPr>
            <a:xfrm>
              <a:off x="50502" y="0"/>
              <a:ext cx="4816592" cy="416978"/>
            </a:xfrm>
            <a:custGeom>
              <a:avLst/>
              <a:gdLst/>
              <a:ahLst/>
              <a:cxnLst/>
              <a:rect l="l" t="t" r="r" b="b"/>
              <a:pathLst>
                <a:path w="4917596" h="445011">
                  <a:moveTo>
                    <a:pt x="0" y="0"/>
                  </a:moveTo>
                  <a:lnTo>
                    <a:pt x="4917596" y="0"/>
                  </a:lnTo>
                  <a:lnTo>
                    <a:pt x="4917596" y="445011"/>
                  </a:lnTo>
                  <a:lnTo>
                    <a:pt x="0" y="445011"/>
                  </a:lnTo>
                  <a:close/>
                </a:path>
              </a:pathLst>
            </a:custGeom>
            <a:solidFill>
              <a:srgbClr val="FAD55D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968EA61-1D8E-477C-CF8D-58C63E43A6F3}"/>
                </a:ext>
              </a:extLst>
            </p:cNvPr>
            <p:cNvSpPr txBox="1"/>
            <p:nvPr/>
          </p:nvSpPr>
          <p:spPr>
            <a:xfrm>
              <a:off x="0" y="-38100"/>
              <a:ext cx="4917596" cy="483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59FB2431-C0A9-58D4-BF7E-704A742F12FD}"/>
              </a:ext>
            </a:extLst>
          </p:cNvPr>
          <p:cNvSpPr txBox="1"/>
          <p:nvPr/>
        </p:nvSpPr>
        <p:spPr>
          <a:xfrm>
            <a:off x="1045858" y="1062809"/>
            <a:ext cx="16230600" cy="99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zh-TW" altLang="en-US" sz="7499" dirty="0">
                <a:solidFill>
                  <a:srgbClr val="2C1D1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創新規劃</a:t>
            </a:r>
            <a:endParaRPr lang="en-US" sz="7499" dirty="0">
              <a:solidFill>
                <a:srgbClr val="2C1D1D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C483B8B-3D87-EAB0-9193-4FBC4A56D7E6}"/>
              </a:ext>
            </a:extLst>
          </p:cNvPr>
          <p:cNvSpPr/>
          <p:nvPr/>
        </p:nvSpPr>
        <p:spPr>
          <a:xfrm>
            <a:off x="14869305" y="277569"/>
            <a:ext cx="1954649" cy="2584271"/>
          </a:xfrm>
          <a:custGeom>
            <a:avLst/>
            <a:gdLst/>
            <a:ahLst/>
            <a:cxnLst/>
            <a:rect l="l" t="t" r="r" b="b"/>
            <a:pathLst>
              <a:path w="1954649" h="2584271">
                <a:moveTo>
                  <a:pt x="0" y="0"/>
                </a:moveTo>
                <a:lnTo>
                  <a:pt x="1954649" y="0"/>
                </a:lnTo>
                <a:lnTo>
                  <a:pt x="1954649" y="2584271"/>
                </a:lnTo>
                <a:lnTo>
                  <a:pt x="0" y="258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6AE8AB-DB8C-360B-0F5E-F6BB390B9F39}"/>
              </a:ext>
            </a:extLst>
          </p:cNvPr>
          <p:cNvSpPr/>
          <p:nvPr/>
        </p:nvSpPr>
        <p:spPr>
          <a:xfrm>
            <a:off x="5715000" y="277569"/>
            <a:ext cx="1267794" cy="2292628"/>
          </a:xfrm>
          <a:custGeom>
            <a:avLst/>
            <a:gdLst/>
            <a:ahLst/>
            <a:cxnLst/>
            <a:rect l="l" t="t" r="r" b="b"/>
            <a:pathLst>
              <a:path w="1536792" h="2808621">
                <a:moveTo>
                  <a:pt x="0" y="0"/>
                </a:moveTo>
                <a:lnTo>
                  <a:pt x="1536793" y="0"/>
                </a:lnTo>
                <a:lnTo>
                  <a:pt x="1536793" y="2808621"/>
                </a:lnTo>
                <a:lnTo>
                  <a:pt x="0" y="280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3EE336B-3AD6-7F5F-CF2A-5BE50EAB8D93}"/>
              </a:ext>
            </a:extLst>
          </p:cNvPr>
          <p:cNvSpPr txBox="1"/>
          <p:nvPr/>
        </p:nvSpPr>
        <p:spPr>
          <a:xfrm>
            <a:off x="4495800" y="8945527"/>
            <a:ext cx="10177503" cy="106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TW" altLang="en-US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檢視提案的新穎程度和創意性，是否展現有創新的形式、活動設計、合作方式等，都可以特別提出來唷</a:t>
            </a:r>
            <a:r>
              <a:rPr lang="en-US" altLang="zh-TW" sz="3100" b="1" dirty="0">
                <a:solidFill>
                  <a:srgbClr val="12446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!</a:t>
            </a:r>
            <a:endParaRPr lang="en-US" sz="3100" b="1" dirty="0">
              <a:solidFill>
                <a:srgbClr val="124469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4584335-180A-08BB-91DD-A227EC07A15E}"/>
              </a:ext>
            </a:extLst>
          </p:cNvPr>
          <p:cNvSpPr/>
          <p:nvPr/>
        </p:nvSpPr>
        <p:spPr>
          <a:xfrm>
            <a:off x="0" y="0"/>
            <a:ext cx="1267794" cy="919819"/>
          </a:xfrm>
          <a:custGeom>
            <a:avLst/>
            <a:gdLst/>
            <a:ahLst/>
            <a:cxnLst/>
            <a:rect l="l" t="t" r="r" b="b"/>
            <a:pathLst>
              <a:path w="1267794" h="919819">
                <a:moveTo>
                  <a:pt x="0" y="0"/>
                </a:moveTo>
                <a:lnTo>
                  <a:pt x="1267794" y="0"/>
                </a:lnTo>
                <a:lnTo>
                  <a:pt x="1267794" y="919819"/>
                </a:lnTo>
                <a:lnTo>
                  <a:pt x="0" y="91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F68BA9D-2C4E-4506-DEC9-CCE6B902BEBB}"/>
              </a:ext>
            </a:extLst>
          </p:cNvPr>
          <p:cNvSpPr txBox="1"/>
          <p:nvPr/>
        </p:nvSpPr>
        <p:spPr>
          <a:xfrm>
            <a:off x="420411" y="2884763"/>
            <a:ext cx="174471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一、智慧化校樹管理平台</a:t>
            </a:r>
          </a:p>
          <a:p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導入物聯網（</a:t>
            </a:r>
            <a:r>
              <a:rPr lang="en-US" altLang="zh-TW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IoT</a:t>
            </a:r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）技術，建置「校樹管理數位平台」，結合 </a:t>
            </a:r>
            <a:r>
              <a:rPr lang="en-US" altLang="zh-TW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QR Code </a:t>
            </a:r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樹木標籤，記錄各校樹木品種、健康狀況、修剪紀錄及資源流向。讓學校、公部門及合作廠商可即時掌握校樹維護及廢材再利用進度，提升管理效率，達到數位永續管理。</a:t>
            </a:r>
          </a:p>
          <a:p>
            <a:endParaRPr lang="zh-TW" altLang="en-US" sz="2400" dirty="0"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二、修枝廢材再生文創商品</a:t>
            </a:r>
          </a:p>
          <a:p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與在地設計師、工藝社區合作，將修枝廢材開發為文創商品（如：木質文具、環保小家具、校園紀念品等），透過校園市集、社區展售或公益平台販售，增加學生參與感與廢材價值，創造環境教育與地方產業雙贏。</a:t>
            </a:r>
          </a:p>
          <a:p>
            <a:endParaRPr lang="zh-TW" altLang="en-US" sz="2400" dirty="0"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三、學生循環經濟創客計畫</a:t>
            </a:r>
          </a:p>
          <a:p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結合學校社團、課程或創客教育，設計修枝廢材再利用學生專題競賽，鼓勵學生動手設計廢材產品，從製作到行銷皆由學生參與，並可進一步推動縣級競賽或成果展，培養學生循環經濟與環境設計思維。</a:t>
            </a:r>
          </a:p>
          <a:p>
            <a:endParaRPr lang="zh-TW" altLang="en-US" sz="2400" dirty="0"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  <a:p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四、跨校區修枝物流共享模式</a:t>
            </a:r>
          </a:p>
          <a:p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建立「修枝物流共享機制」，由鄰近學校或社區共用修枝與廢材運送資源，降低單一校區處理成本，提升物流效率，也可設立區域型「木材共儲站」，集中儲放後統一配送或處理，打造節能減碳的交通模式。</a:t>
            </a:r>
          </a:p>
        </p:txBody>
      </p:sp>
    </p:spTree>
    <p:extLst>
      <p:ext uri="{BB962C8B-B14F-4D97-AF65-F5344CB8AC3E}">
        <p14:creationId xmlns:p14="http://schemas.microsoft.com/office/powerpoint/2010/main" val="824199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1167</Words>
  <Application>Microsoft Office PowerPoint</Application>
  <PresentationFormat>自訂</PresentationFormat>
  <Paragraphs>136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Arial</vt:lpstr>
      <vt:lpstr>華康中黑體</vt:lpstr>
      <vt:lpstr>AwkwardKai 拙楷體</vt:lpstr>
      <vt:lpstr>Calibri</vt:lpstr>
      <vt:lpstr>Arial Unicode</vt:lpstr>
      <vt:lpstr>華康雅宋體</vt:lpstr>
      <vt:lpstr>可画动感隶书</vt:lpstr>
      <vt:lpstr>Arial Unicode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會面</dc:title>
  <cp:lastModifiedBy>HAO MPCM</cp:lastModifiedBy>
  <cp:revision>18</cp:revision>
  <dcterms:created xsi:type="dcterms:W3CDTF">2006-08-16T00:00:00Z</dcterms:created>
  <dcterms:modified xsi:type="dcterms:W3CDTF">2025-06-25T06:58:29Z</dcterms:modified>
  <dc:identifier>DAGrIWfbkQg</dc:identifier>
</cp:coreProperties>
</file>